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  <p:sldMasterId id="2147483686" r:id="rId2"/>
  </p:sldMasterIdLst>
  <p:notesMasterIdLst>
    <p:notesMasterId r:id="rId30"/>
  </p:notesMasterIdLst>
  <p:handoutMasterIdLst>
    <p:handoutMasterId r:id="rId31"/>
  </p:handoutMasterIdLst>
  <p:sldIdLst>
    <p:sldId id="1555" r:id="rId3"/>
    <p:sldId id="1582" r:id="rId4"/>
    <p:sldId id="1606" r:id="rId5"/>
    <p:sldId id="1584" r:id="rId6"/>
    <p:sldId id="1578" r:id="rId7"/>
    <p:sldId id="1599" r:id="rId8"/>
    <p:sldId id="1600" r:id="rId9"/>
    <p:sldId id="1601" r:id="rId10"/>
    <p:sldId id="1602" r:id="rId11"/>
    <p:sldId id="1603" r:id="rId12"/>
    <p:sldId id="1604" r:id="rId13"/>
    <p:sldId id="1595" r:id="rId14"/>
    <p:sldId id="1583" r:id="rId15"/>
    <p:sldId id="1587" r:id="rId16"/>
    <p:sldId id="1588" r:id="rId17"/>
    <p:sldId id="1585" r:id="rId18"/>
    <p:sldId id="1589" r:id="rId19"/>
    <p:sldId id="1608" r:id="rId20"/>
    <p:sldId id="1590" r:id="rId21"/>
    <p:sldId id="1592" r:id="rId22"/>
    <p:sldId id="1591" r:id="rId23"/>
    <p:sldId id="1605" r:id="rId24"/>
    <p:sldId id="1579" r:id="rId25"/>
    <p:sldId id="1580" r:id="rId26"/>
    <p:sldId id="1581" r:id="rId27"/>
    <p:sldId id="1563" r:id="rId28"/>
    <p:sldId id="1557" r:id="rId29"/>
  </p:sldIdLst>
  <p:sldSz cx="9906000" cy="6858000" type="A4"/>
  <p:notesSz cx="6745288" cy="988218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sz="1600" b="1" kern="1200">
        <a:solidFill>
          <a:schemeClr val="bg1"/>
        </a:solidFill>
        <a:latin typeface="Calibri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0">
          <p15:clr>
            <a:srgbClr val="A4A3A4"/>
          </p15:clr>
        </p15:guide>
        <p15:guide id="2" orient="horz" pos="532">
          <p15:clr>
            <a:srgbClr val="A4A3A4"/>
          </p15:clr>
        </p15:guide>
        <p15:guide id="3" orient="horz" pos="2481">
          <p15:clr>
            <a:srgbClr val="A4A3A4"/>
          </p15:clr>
        </p15:guide>
        <p15:guide id="4" orient="horz" pos="3643">
          <p15:clr>
            <a:srgbClr val="A4A3A4"/>
          </p15:clr>
        </p15:guide>
        <p15:guide id="5" orient="horz" pos="4165">
          <p15:clr>
            <a:srgbClr val="A4A3A4"/>
          </p15:clr>
        </p15:guide>
        <p15:guide id="6" orient="horz" pos="3943">
          <p15:clr>
            <a:srgbClr val="A4A3A4"/>
          </p15:clr>
        </p15:guide>
        <p15:guide id="7" orient="horz" pos="1844">
          <p15:clr>
            <a:srgbClr val="A4A3A4"/>
          </p15:clr>
        </p15:guide>
        <p15:guide id="8" orient="horz" pos="2887">
          <p15:clr>
            <a:srgbClr val="A4A3A4"/>
          </p15:clr>
        </p15:guide>
        <p15:guide id="9" pos="229">
          <p15:clr>
            <a:srgbClr val="A4A3A4"/>
          </p15:clr>
        </p15:guide>
        <p15:guide id="10" pos="6035">
          <p15:clr>
            <a:srgbClr val="A4A3A4"/>
          </p15:clr>
        </p15:guide>
        <p15:guide id="11" pos="1531">
          <p15:clr>
            <a:srgbClr val="A4A3A4"/>
          </p15:clr>
        </p15:guide>
        <p15:guide id="12" pos="2948">
          <p15:clr>
            <a:srgbClr val="A4A3A4"/>
          </p15:clr>
        </p15:guide>
        <p15:guide id="13" pos="3250">
          <p15:clr>
            <a:srgbClr val="A4A3A4"/>
          </p15:clr>
        </p15:guide>
        <p15:guide id="14" pos="51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2">
          <p15:clr>
            <a:srgbClr val="A4A3A4"/>
          </p15:clr>
        </p15:guide>
        <p15:guide id="2" pos="212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5B89"/>
    <a:srgbClr val="5E5E5E"/>
    <a:srgbClr val="FFFFFF"/>
    <a:srgbClr val="5F6062"/>
    <a:srgbClr val="5E5F61"/>
    <a:srgbClr val="00D0FA"/>
    <a:srgbClr val="7E7F82"/>
    <a:srgbClr val="00A0C2"/>
    <a:srgbClr val="AAAAAC"/>
    <a:srgbClr val="72C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76" autoAdjust="0"/>
    <p:restoredTop sz="95018" autoAdjust="0"/>
  </p:normalViewPr>
  <p:slideViewPr>
    <p:cSldViewPr snapToGrid="0" snapToObjects="1">
      <p:cViewPr>
        <p:scale>
          <a:sx n="80" d="100"/>
          <a:sy n="80" d="100"/>
        </p:scale>
        <p:origin x="1728" y="1288"/>
      </p:cViewPr>
      <p:guideLst>
        <p:guide orient="horz" pos="800"/>
        <p:guide orient="horz" pos="532"/>
        <p:guide orient="horz" pos="2481"/>
        <p:guide orient="horz" pos="3643"/>
        <p:guide orient="horz" pos="4165"/>
        <p:guide orient="horz" pos="3943"/>
        <p:guide orient="horz" pos="1844"/>
        <p:guide orient="horz" pos="2887"/>
        <p:guide pos="229"/>
        <p:guide pos="6035"/>
        <p:guide pos="1531"/>
        <p:guide pos="2948"/>
        <p:guide pos="3250"/>
        <p:guide pos="51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3366" y="90"/>
      </p:cViewPr>
      <p:guideLst>
        <p:guide orient="horz" pos="3112"/>
        <p:guide pos="21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file:////C:\Users\rjanssen\Dropbox\Ryan\SU%20App\2015\Value-add\SU%20Class%20Data%20v1.1%2020150518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file:////C:\Users\rjanssen\Dropbox\Ryan\SU%20App\2015\Value-add\SU%20Class%20Data%20v1.1%2020150518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Analysis!$D$28</c:f>
              <c:strCache>
                <c:ptCount val="1"/>
                <c:pt idx="0">
                  <c:v>Before SU</c:v>
                </c:pt>
              </c:strCache>
            </c:strRef>
          </c:tx>
          <c:spPr>
            <a:solidFill>
              <a:srgbClr val="C8C1BC">
                <a:lumMod val="60000"/>
                <a:lumOff val="40000"/>
              </a:srgbClr>
            </a:solidFill>
          </c:spPr>
          <c:invertIfNegative val="0"/>
          <c:cat>
            <c:strRef>
              <c:f>Analysis!$E$27:$I$27</c:f>
              <c:strCache>
                <c:ptCount val="5"/>
                <c:pt idx="0">
                  <c:v>Entrepreneur</c:v>
                </c:pt>
                <c:pt idx="1">
                  <c:v>NGO</c:v>
                </c:pt>
                <c:pt idx="2">
                  <c:v>Academic</c:v>
                </c:pt>
                <c:pt idx="3">
                  <c:v>Industry</c:v>
                </c:pt>
                <c:pt idx="4">
                  <c:v>Technical</c:v>
                </c:pt>
              </c:strCache>
            </c:strRef>
          </c:cat>
          <c:val>
            <c:numRef>
              <c:f>Analysis!$E$28:$I$28</c:f>
              <c:numCache>
                <c:formatCode>General</c:formatCode>
                <c:ptCount val="5"/>
                <c:pt idx="0">
                  <c:v>19.0</c:v>
                </c:pt>
                <c:pt idx="1">
                  <c:v>7.0</c:v>
                </c:pt>
                <c:pt idx="2">
                  <c:v>11.0</c:v>
                </c:pt>
                <c:pt idx="3">
                  <c:v>34.0</c:v>
                </c:pt>
                <c:pt idx="4">
                  <c:v>6.0</c:v>
                </c:pt>
              </c:numCache>
            </c:numRef>
          </c:val>
        </c:ser>
        <c:ser>
          <c:idx val="1"/>
          <c:order val="1"/>
          <c:tx>
            <c:strRef>
              <c:f>Analysis!$D$29</c:f>
              <c:strCache>
                <c:ptCount val="1"/>
                <c:pt idx="0">
                  <c:v>After SU</c:v>
                </c:pt>
              </c:strCache>
            </c:strRef>
          </c:tx>
          <c:spPr>
            <a:solidFill>
              <a:srgbClr val="255B89">
                <a:lumMod val="60000"/>
                <a:lumOff val="40000"/>
              </a:srgbClr>
            </a:solidFill>
          </c:spPr>
          <c:invertIfNegative val="0"/>
          <c:cat>
            <c:strRef>
              <c:f>Analysis!$E$27:$I$27</c:f>
              <c:strCache>
                <c:ptCount val="5"/>
                <c:pt idx="0">
                  <c:v>Entrepreneur</c:v>
                </c:pt>
                <c:pt idx="1">
                  <c:v>NGO</c:v>
                </c:pt>
                <c:pt idx="2">
                  <c:v>Academic</c:v>
                </c:pt>
                <c:pt idx="3">
                  <c:v>Industry</c:v>
                </c:pt>
                <c:pt idx="4">
                  <c:v>Technical</c:v>
                </c:pt>
              </c:strCache>
            </c:strRef>
          </c:cat>
          <c:val>
            <c:numRef>
              <c:f>Analysis!$E$29:$I$29</c:f>
              <c:numCache>
                <c:formatCode>General</c:formatCode>
                <c:ptCount val="5"/>
                <c:pt idx="0">
                  <c:v>35.0</c:v>
                </c:pt>
                <c:pt idx="1">
                  <c:v>4.0</c:v>
                </c:pt>
                <c:pt idx="2">
                  <c:v>7.0</c:v>
                </c:pt>
                <c:pt idx="3">
                  <c:v>26.0</c:v>
                </c:pt>
                <c:pt idx="4">
                  <c:v>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3"/>
        <c:axId val="1197325248"/>
        <c:axId val="1232118128"/>
      </c:barChart>
      <c:catAx>
        <c:axId val="119732524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28575">
            <a:solidFill>
              <a:srgbClr val="FFFFFF">
                <a:lumMod val="75000"/>
              </a:srgbClr>
            </a:solidFill>
          </a:ln>
        </c:spPr>
        <c:txPr>
          <a:bodyPr/>
          <a:lstStyle/>
          <a:p>
            <a:pPr>
              <a:defRPr lang="en-GB" sz="1200" b="0" i="0" baseline="0">
                <a:solidFill>
                  <a:schemeClr val="tx1">
                    <a:lumMod val="10000"/>
                    <a:lumOff val="90000"/>
                  </a:schemeClr>
                </a:solidFill>
                <a:latin typeface="Garamond"/>
                <a:cs typeface="Garamond"/>
              </a:defRPr>
            </a:pPr>
            <a:endParaRPr lang="en-US"/>
          </a:p>
        </c:txPr>
        <c:crossAx val="1232118128"/>
        <c:crosses val="autoZero"/>
        <c:auto val="1"/>
        <c:lblAlgn val="ctr"/>
        <c:lblOffset val="100"/>
        <c:noMultiLvlLbl val="0"/>
      </c:catAx>
      <c:valAx>
        <c:axId val="1232118128"/>
        <c:scaling>
          <c:orientation val="minMax"/>
          <c:max val="45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lang="en-GB" baseline="0">
                    <a:solidFill>
                      <a:schemeClr val="bg1"/>
                    </a:solidFill>
                  </a:defRPr>
                </a:pPr>
                <a:r>
                  <a:rPr lang="en-GB" baseline="0" dirty="0" smtClean="0">
                    <a:solidFill>
                      <a:schemeClr val="bg1"/>
                    </a:solidFill>
                  </a:rPr>
                  <a:t>2013 GSP</a:t>
                </a:r>
                <a:endParaRPr lang="en-GB" baseline="0" dirty="0">
                  <a:solidFill>
                    <a:schemeClr val="bg1"/>
                  </a:solidFill>
                </a:endParaRPr>
              </a:p>
            </c:rich>
          </c:tx>
          <c:layout>
            <c:manualLayout>
              <c:xMode val="edge"/>
              <c:yMode val="edge"/>
              <c:x val="0.0243926071741032"/>
              <c:y val="0.027995406824147"/>
            </c:manualLayout>
          </c:layout>
          <c:overlay val="0"/>
        </c:title>
        <c:numFmt formatCode="#,##0" sourceLinked="0"/>
        <c:majorTickMark val="out"/>
        <c:minorTickMark val="none"/>
        <c:tickLblPos val="nextTo"/>
        <c:spPr>
          <a:ln w="28575">
            <a:solidFill>
              <a:srgbClr val="FFFFFF">
                <a:lumMod val="75000"/>
              </a:srgbClr>
            </a:solidFill>
          </a:ln>
        </c:spPr>
        <c:txPr>
          <a:bodyPr/>
          <a:lstStyle/>
          <a:p>
            <a:pPr>
              <a:defRPr lang="en-GB" sz="1200" b="0" i="1" baseline="0">
                <a:solidFill>
                  <a:schemeClr val="bg1">
                    <a:lumMod val="85000"/>
                  </a:schemeClr>
                </a:solidFill>
                <a:latin typeface="Garamond"/>
                <a:cs typeface="Garamond"/>
              </a:defRPr>
            </a:pPr>
            <a:endParaRPr lang="en-US"/>
          </a:p>
        </c:txPr>
        <c:crossAx val="119732524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Analysis!$D$28</c:f>
              <c:strCache>
                <c:ptCount val="1"/>
                <c:pt idx="0">
                  <c:v>Before SU</c:v>
                </c:pt>
              </c:strCache>
            </c:strRef>
          </c:tx>
          <c:spPr>
            <a:solidFill>
              <a:srgbClr val="C8C1BC">
                <a:lumMod val="60000"/>
                <a:lumOff val="40000"/>
              </a:srgbClr>
            </a:solidFill>
          </c:spPr>
          <c:invertIfNegative val="0"/>
          <c:cat>
            <c:strRef>
              <c:f>Analysis!$J$27:$N$27</c:f>
              <c:strCache>
                <c:ptCount val="5"/>
                <c:pt idx="0">
                  <c:v>Entrepreneur</c:v>
                </c:pt>
                <c:pt idx="1">
                  <c:v>NGO</c:v>
                </c:pt>
                <c:pt idx="2">
                  <c:v>Academic</c:v>
                </c:pt>
                <c:pt idx="3">
                  <c:v>Industry</c:v>
                </c:pt>
                <c:pt idx="4">
                  <c:v>Technical</c:v>
                </c:pt>
              </c:strCache>
            </c:strRef>
          </c:cat>
          <c:val>
            <c:numRef>
              <c:f>Analysis!$J$28:$N$28</c:f>
              <c:numCache>
                <c:formatCode>General</c:formatCode>
                <c:ptCount val="5"/>
                <c:pt idx="0">
                  <c:v>16.0</c:v>
                </c:pt>
                <c:pt idx="1">
                  <c:v>6.0</c:v>
                </c:pt>
                <c:pt idx="2">
                  <c:v>10.0</c:v>
                </c:pt>
                <c:pt idx="3">
                  <c:v>32.0</c:v>
                </c:pt>
                <c:pt idx="4">
                  <c:v>12.0</c:v>
                </c:pt>
              </c:numCache>
            </c:numRef>
          </c:val>
        </c:ser>
        <c:ser>
          <c:idx val="1"/>
          <c:order val="1"/>
          <c:tx>
            <c:strRef>
              <c:f>Analysis!$D$29</c:f>
              <c:strCache>
                <c:ptCount val="1"/>
                <c:pt idx="0">
                  <c:v>After SU</c:v>
                </c:pt>
              </c:strCache>
            </c:strRef>
          </c:tx>
          <c:spPr>
            <a:solidFill>
              <a:srgbClr val="255B89">
                <a:lumMod val="60000"/>
                <a:lumOff val="40000"/>
              </a:srgbClr>
            </a:solidFill>
          </c:spPr>
          <c:invertIfNegative val="0"/>
          <c:cat>
            <c:strRef>
              <c:f>Analysis!$J$27:$N$27</c:f>
              <c:strCache>
                <c:ptCount val="5"/>
                <c:pt idx="0">
                  <c:v>Entrepreneur</c:v>
                </c:pt>
                <c:pt idx="1">
                  <c:v>NGO</c:v>
                </c:pt>
                <c:pt idx="2">
                  <c:v>Academic</c:v>
                </c:pt>
                <c:pt idx="3">
                  <c:v>Industry</c:v>
                </c:pt>
                <c:pt idx="4">
                  <c:v>Technical</c:v>
                </c:pt>
              </c:strCache>
            </c:strRef>
          </c:cat>
          <c:val>
            <c:numRef>
              <c:f>Analysis!$J$29:$N$29</c:f>
              <c:numCache>
                <c:formatCode>General</c:formatCode>
                <c:ptCount val="5"/>
                <c:pt idx="0">
                  <c:v>42.0</c:v>
                </c:pt>
                <c:pt idx="1">
                  <c:v>4.0</c:v>
                </c:pt>
                <c:pt idx="2">
                  <c:v>4.0</c:v>
                </c:pt>
                <c:pt idx="3">
                  <c:v>19.0</c:v>
                </c:pt>
                <c:pt idx="4">
                  <c:v>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3"/>
        <c:axId val="1299781376"/>
        <c:axId val="1299810512"/>
      </c:barChart>
      <c:catAx>
        <c:axId val="129978137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ln w="28575">
            <a:solidFill>
              <a:srgbClr val="FFFFFF">
                <a:lumMod val="75000"/>
              </a:srgbClr>
            </a:solidFill>
          </a:ln>
        </c:spPr>
        <c:txPr>
          <a:bodyPr/>
          <a:lstStyle/>
          <a:p>
            <a:pPr>
              <a:defRPr lang="en-GB" sz="1200" b="0" i="0" baseline="0">
                <a:solidFill>
                  <a:schemeClr val="tx1">
                    <a:lumMod val="10000"/>
                    <a:lumOff val="90000"/>
                  </a:schemeClr>
                </a:solidFill>
                <a:latin typeface="Garamond"/>
                <a:cs typeface="Garamond"/>
              </a:defRPr>
            </a:pPr>
            <a:endParaRPr lang="en-US"/>
          </a:p>
        </c:txPr>
        <c:crossAx val="1299810512"/>
        <c:crosses val="autoZero"/>
        <c:auto val="1"/>
        <c:lblAlgn val="ctr"/>
        <c:lblOffset val="100"/>
        <c:noMultiLvlLbl val="0"/>
      </c:catAx>
      <c:valAx>
        <c:axId val="129981051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lang="en-GB" baseline="0">
                    <a:solidFill>
                      <a:schemeClr val="bg1"/>
                    </a:solidFill>
                  </a:defRPr>
                </a:pPr>
                <a:r>
                  <a:rPr lang="en-GB" dirty="0" smtClean="0"/>
                  <a:t>2014 GSP</a:t>
                </a:r>
                <a:endParaRPr lang="en-GB" dirty="0"/>
              </a:p>
            </c:rich>
          </c:tx>
          <c:layout>
            <c:manualLayout>
              <c:xMode val="edge"/>
              <c:yMode val="edge"/>
              <c:x val="0.0243926071741032"/>
              <c:y val="0.0326250364537766"/>
            </c:manualLayout>
          </c:layout>
          <c:overlay val="0"/>
        </c:title>
        <c:numFmt formatCode="#,##0" sourceLinked="0"/>
        <c:majorTickMark val="out"/>
        <c:minorTickMark val="none"/>
        <c:tickLblPos val="nextTo"/>
        <c:spPr>
          <a:ln w="28575">
            <a:solidFill>
              <a:srgbClr val="FFFFFF">
                <a:lumMod val="75000"/>
              </a:srgbClr>
            </a:solidFill>
          </a:ln>
        </c:spPr>
        <c:txPr>
          <a:bodyPr/>
          <a:lstStyle/>
          <a:p>
            <a:pPr>
              <a:defRPr lang="en-GB" sz="1200" b="0" i="1" baseline="0">
                <a:solidFill>
                  <a:schemeClr val="bg1">
                    <a:lumMod val="85000"/>
                  </a:schemeClr>
                </a:solidFill>
                <a:latin typeface="Garamond"/>
                <a:cs typeface="Garamond"/>
              </a:defRPr>
            </a:pPr>
            <a:endParaRPr lang="en-US"/>
          </a:p>
        </c:txPr>
        <c:crossAx val="12997813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18.0</c:v>
                </c:pt>
                <c:pt idx="1">
                  <c:v>82.0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24.0</c:v>
                </c:pt>
                <c:pt idx="1">
                  <c:v>76.0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rgbClr val="FFFFFF"/>
              </a:solidFill>
            </a:ln>
          </c:spPr>
          <c:dPt>
            <c:idx val="0"/>
            <c:bubble3D val="0"/>
            <c:spPr>
              <a:solidFill>
                <a:schemeClr val="tx1">
                  <a:lumMod val="25000"/>
                  <a:lumOff val="75000"/>
                </a:schemeClr>
              </a:solidFill>
              <a:ln w="19050">
                <a:solidFill>
                  <a:srgbClr val="FFFFFF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rgbClr val="FFFFFF"/>
                </a:solidFill>
              </a:ln>
              <a:effectLst/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18.0</c:v>
                </c:pt>
                <c:pt idx="1">
                  <c:v>82.0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95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21170" y="7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95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9386179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95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21170" y="9386179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fld id="{369E65E9-D349-4F4E-88CB-74007E5F286D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170223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21170" y="7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66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01675" y="742950"/>
            <a:ext cx="5346700" cy="37036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3573" y="4693891"/>
            <a:ext cx="5398145" cy="4446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9386179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1170" y="9386179"/>
            <a:ext cx="2922532" cy="4944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13" tIns="46305" rIns="92613" bIns="46305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solidFill>
                  <a:schemeClr val="tx1"/>
                </a:solidFill>
                <a:latin typeface="Franklin Gothic Book" pitchFamily="34" charset="0"/>
              </a:defRPr>
            </a:lvl1pPr>
          </a:lstStyle>
          <a:p>
            <a:pPr>
              <a:defRPr/>
            </a:pPr>
            <a:fld id="{3D903227-8B06-43CF-BEBF-9FBD2BF1646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379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anklin Gothic Book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anklin Gothic Book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anklin Gothic Book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anklin Gothic Book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Franklin Gothic Book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D903227-8B06-43CF-BEBF-9FBD2BF1646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181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D903227-8B06-43CF-BEBF-9FBD2BF1646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181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D903227-8B06-43CF-BEBF-9FBD2BF1646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15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181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D903227-8B06-43CF-BEBF-9FBD2BF1646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18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181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D903227-8B06-43CF-BEBF-9FBD2BF1646F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23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181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upload.wikimedia.org/wikipedia/commons/8/82/The_Gherkin_close-up_-_geograph.org.uk_-_170515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" r="44153" b="49268"/>
          <a:stretch/>
        </p:blipFill>
        <p:spPr bwMode="auto">
          <a:xfrm>
            <a:off x="176982" y="208860"/>
            <a:ext cx="9567093" cy="651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 userDrawn="1"/>
        </p:nvSpPr>
        <p:spPr bwMode="auto">
          <a:xfrm>
            <a:off x="0" y="0"/>
            <a:ext cx="4063999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7" name="Slide Number Placeholder 8"/>
          <p:cNvSpPr txBox="1">
            <a:spLocks/>
          </p:cNvSpPr>
          <p:nvPr userDrawn="1"/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050" b="0" i="0" kern="1200">
                <a:solidFill>
                  <a:schemeClr val="tx1">
                    <a:tint val="75000"/>
                  </a:schemeClr>
                </a:solidFill>
                <a:latin typeface="Oswald Light"/>
                <a:ea typeface="+mn-ea"/>
                <a:cs typeface="Oswald Light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6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9pPr>
          </a:lstStyle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Rectangle 1"/>
          <p:cNvSpPr txBox="1">
            <a:spLocks noChangeArrowheads="1"/>
          </p:cNvSpPr>
          <p:nvPr userDrawn="1"/>
        </p:nvSpPr>
        <p:spPr>
          <a:xfrm>
            <a:off x="329515" y="791658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/>
                </a:solidFill>
                <a:latin typeface="Garamond"/>
                <a:ea typeface="+mj-ea"/>
                <a:cs typeface="Garamond"/>
              </a:rPr>
              <a:t>PEAK-VALUED MARKET</a:t>
            </a:r>
            <a:endParaRPr lang="en-US" altLang="ja-JP" sz="1800" b="0" kern="0" spc="300" dirty="0">
              <a:solidFill>
                <a:srgbClr val="255B89"/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11254" y="2559733"/>
            <a:ext cx="3525162" cy="4109291"/>
          </a:xfrm>
          <a:prstGeom prst="rect">
            <a:avLst/>
          </a:prstGeom>
          <a:noFill/>
        </p:spPr>
        <p:txBody>
          <a:bodyPr wrap="square" lIns="0" rIns="0" numCol="1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GB" sz="1800" b="0" dirty="0" smtClean="0">
                <a:solidFill>
                  <a:srgbClr val="255B89"/>
                </a:solidFill>
                <a:latin typeface="Garamond"/>
                <a:cs typeface="Garamond"/>
              </a:rPr>
              <a:t>A Growing Sector</a:t>
            </a:r>
          </a:p>
          <a:p>
            <a:pPr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The EDM sector is showing significant growth potential, due to a number of factors which :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Growing assets held by the fund management industry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Increasing numbers of fund managers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Increased regulatory scrutiny as a result of the 2008 global financial crisis</a:t>
            </a:r>
          </a:p>
          <a:p>
            <a:pPr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There is also significant M&amp;A activity amongst competitors in the sector, including: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Marlin Equity Partners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’ acquisition of       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Asset Control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(2013)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Markit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’s strategic acquisition of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Cadis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(2012)</a:t>
            </a:r>
          </a:p>
          <a:p>
            <a:pPr lvl="1"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RR Donnelley's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strategic acquisition of </a:t>
            </a:r>
            <a:r>
              <a:rPr lang="en-GB" sz="1200" dirty="0" smtClean="0">
                <a:solidFill>
                  <a:srgbClr val="5F6062"/>
                </a:solidFill>
                <a:latin typeface="Garamond"/>
                <a:cs typeface="Garamond"/>
              </a:rPr>
              <a:t>Bowne</a:t>
            </a: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(2010, 10x EV: LTM EBIDTA)</a:t>
            </a:r>
          </a:p>
          <a:p>
            <a:pPr>
              <a:spcAft>
                <a:spcPts val="300"/>
              </a:spcAft>
              <a:buFont typeface="Arial" pitchFamily="34" charset="0"/>
              <a:buChar char="•"/>
            </a:pPr>
            <a:r>
              <a:rPr lang="en-GB" sz="1200" b="0" dirty="0" smtClean="0">
                <a:solidFill>
                  <a:srgbClr val="5F6062"/>
                </a:solidFill>
                <a:latin typeface="Garamond"/>
                <a:cs typeface="Garamond"/>
              </a:rPr>
              <a:t> However, a Multiples-over-time analysis on comparable service providers to the fund management industry (see attached .xlsx) shows that the industry is well above its 10-year average valuation (of 13.1x EV:LTM EBITDA)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3911600" y="1548384"/>
            <a:ext cx="5651500" cy="3450336"/>
          </a:xfrm>
          <a:prstGeom prst="rect">
            <a:avLst/>
          </a:prstGeom>
          <a:solidFill>
            <a:schemeClr val="accent1">
              <a:alpha val="81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Calibri" pitchFamily="34" charset="0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3911600" y="1596565"/>
            <a:ext cx="47799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</a:pPr>
            <a:r>
              <a:rPr lang="en-GB" sz="2000" b="0" i="1" dirty="0" smtClean="0">
                <a:solidFill>
                  <a:srgbClr val="FFFFFF"/>
                </a:solidFill>
                <a:latin typeface="Garamond"/>
                <a:cs typeface="Garamond"/>
              </a:rPr>
              <a:t>Multiples-over-time analysis: </a:t>
            </a:r>
            <a:r>
              <a:rPr lang="en-GB" b="0" i="1" dirty="0" smtClean="0">
                <a:solidFill>
                  <a:srgbClr val="FFFFFF"/>
                </a:solidFill>
                <a:latin typeface="Garamond"/>
                <a:cs typeface="Garamond"/>
              </a:rPr>
              <a:t>(sector EV:EBITDA, LTM)</a:t>
            </a:r>
            <a:endParaRPr lang="en-GB" sz="2000" b="0" i="1" dirty="0">
              <a:solidFill>
                <a:srgbClr val="FFFFFF"/>
              </a:solidFill>
              <a:latin typeface="Garamond"/>
              <a:cs typeface="Garamond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8336482" y="6491786"/>
            <a:ext cx="1218603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00" b="0" dirty="0" smtClean="0">
                <a:solidFill>
                  <a:schemeClr val="bg1">
                    <a:lumMod val="95000"/>
                  </a:schemeClr>
                </a:solidFill>
                <a:latin typeface="Trebuchet MS" pitchFamily="34" charset="0"/>
              </a:rPr>
              <a:t>Source: S&amp;P Capital IQ</a:t>
            </a:r>
            <a:endParaRPr lang="en-US" sz="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8206" y="393352"/>
            <a:ext cx="3651366" cy="388800"/>
          </a:xfrm>
        </p:spPr>
        <p:txBody>
          <a:bodyPr/>
          <a:lstStyle>
            <a:lvl1pPr>
              <a:defRPr sz="4000">
                <a:latin typeface="Oswald DemiBold" panose="02000703000000000000" pitchFamily="2" charset="0"/>
              </a:defRPr>
            </a:lvl1pPr>
          </a:lstStyle>
          <a:p>
            <a:r>
              <a:rPr lang="en-US" dirty="0" smtClean="0"/>
              <a:t>TITLE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197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4531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275" y="1709738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275" y="4589463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4708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195762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825625"/>
            <a:ext cx="4195763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529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365125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625" y="1681163"/>
            <a:ext cx="41910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625" y="2505075"/>
            <a:ext cx="419100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6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6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09873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38020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3092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908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625" y="457200"/>
            <a:ext cx="319405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1638" y="987425"/>
            <a:ext cx="501491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625" y="2057400"/>
            <a:ext cx="319405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3236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86568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9775" y="365125"/>
            <a:ext cx="2135188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56337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224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ientLogoHolder" descr="&lt;tags&gt;&lt;tag n=&quot;Visible&quot; v=&quot;False&quot; /&gt;&lt;/tags&gt;" hidden="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7225" y="273050"/>
            <a:ext cx="1135063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lientText" descr="Text Box: Client logo" hidden="1"/>
          <p:cNvSpPr>
            <a:spLocks noChangeArrowheads="1"/>
          </p:cNvSpPr>
          <p:nvPr/>
        </p:nvSpPr>
        <p:spPr bwMode="auto">
          <a:xfrm>
            <a:off x="8337550" y="200025"/>
            <a:ext cx="1073150" cy="33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eaLnBrk="0" hangingPunct="0">
              <a:lnSpc>
                <a:spcPct val="95000"/>
              </a:lnSpc>
              <a:defRPr/>
            </a:pPr>
            <a:r>
              <a:rPr lang="ja-JP" altLang="en-US" sz="1400" b="0">
                <a:solidFill>
                  <a:schemeClr val="tx1"/>
                </a:solidFill>
                <a:latin typeface="Credit Suisse Type Roman"/>
                <a:ea typeface="MS PGothic" pitchFamily="34" charset="-128"/>
              </a:rPr>
              <a:t> </a:t>
            </a:r>
          </a:p>
        </p:txBody>
      </p:sp>
      <p:pic>
        <p:nvPicPr>
          <p:cNvPr id="8" name="CompanyLogoHolder" descr="&lt;tags&gt;&lt;tag n=&quot;Visible&quot; v=&quot;False&quot; /&gt;&lt;/tags&gt;" hidden="1"/>
          <p:cNvPicPr preferRelativeResize="0"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7363" y="6240463"/>
            <a:ext cx="1763712" cy="355600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</p:pic>
      <p:grpSp>
        <p:nvGrpSpPr>
          <p:cNvPr id="11" name="Internal" hidden="1"/>
          <p:cNvGrpSpPr>
            <a:grpSpLocks/>
          </p:cNvGrpSpPr>
          <p:nvPr/>
        </p:nvGrpSpPr>
        <p:grpSpPr bwMode="auto">
          <a:xfrm>
            <a:off x="15749" y="1638305"/>
            <a:ext cx="9877823" cy="3587749"/>
            <a:chOff x="9" y="1034"/>
            <a:chExt cx="5744" cy="2260"/>
          </a:xfrm>
        </p:grpSpPr>
        <p:sp>
          <p:nvSpPr>
            <p:cNvPr id="12" name="Internal" descr="&lt;tags&gt;&lt;tag n=&quot;Language&quot; v=&quot;ENG&quot; /&gt;&lt;tag n=&quot;TagName&quot; v=&quot;Internal&quot; /&gt;&lt;tag n=&quot;Top&quot; v=&quot;131.875&quot; /&gt;&lt;tag n=&quot;Left&quot; v=&quot;0&quot; /&gt;&lt;tag n=&quot;Height&quot; v=&quot;276.5&quot; /&gt;&lt;tag n=&quot;Width&quot; v=&quot;720&quot; /&gt;&lt;/tags&gt;" hidden="1"/>
            <p:cNvSpPr txBox="1">
              <a:spLocks noChangeArrowheads="1"/>
            </p:cNvSpPr>
            <p:nvPr userDrawn="1"/>
          </p:nvSpPr>
          <p:spPr bwMode="auto">
            <a:xfrm rot="16200000">
              <a:off x="-1002" y="2045"/>
              <a:ext cx="2256" cy="23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wrap="none" lIns="46800" tIns="46800" rIns="46800" bIns="46800" anchor="ctr" anchorCtr="1">
              <a:spAutoFit/>
            </a:bodyPr>
            <a:lstStyle/>
            <a:p>
              <a:pPr defTabSz="728663">
                <a:spcBef>
                  <a:spcPct val="35000"/>
                </a:spcBef>
                <a:buClr>
                  <a:schemeClr val="bg1"/>
                </a:buClr>
                <a:defRPr/>
              </a:pPr>
              <a:r>
                <a:rPr lang="en-US" altLang="ja-JP" sz="2000" dirty="0">
                  <a:solidFill>
                    <a:schemeClr val="bg2"/>
                  </a:solidFill>
                  <a:latin typeface="Credit Suisse Type Roman"/>
                  <a:ea typeface="MS PGothic" pitchFamily="34" charset="-128"/>
                </a:rPr>
                <a:t>For internal distribution only</a:t>
              </a:r>
            </a:p>
          </p:txBody>
        </p:sp>
        <p:sp>
          <p:nvSpPr>
            <p:cNvPr id="13" name="Internal" descr="&lt;tags&gt;&lt;tag n=&quot;Language&quot; v=&quot;ENG&quot; /&gt;&lt;tag n=&quot;TagName&quot; v=&quot;Internal&quot; /&gt;&lt;tag n=&quot;Top&quot; v=&quot;131.875&quot; /&gt;&lt;tag n=&quot;Left&quot; v=&quot;0&quot; /&gt;&lt;tag n=&quot;Height&quot; v=&quot;276.5&quot; /&gt;&lt;tag n=&quot;Width&quot; v=&quot;720&quot; /&gt;&lt;/tags&gt;" hidden="1"/>
            <p:cNvSpPr txBox="1">
              <a:spLocks noChangeArrowheads="1"/>
            </p:cNvSpPr>
            <p:nvPr userDrawn="1"/>
          </p:nvSpPr>
          <p:spPr bwMode="auto">
            <a:xfrm rot="16200000" flipH="1" flipV="1">
              <a:off x="4508" y="2049"/>
              <a:ext cx="2256" cy="23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wrap="none" lIns="46800" tIns="46800" rIns="46800" bIns="46800" anchor="ctr" anchorCtr="1">
              <a:spAutoFit/>
            </a:bodyPr>
            <a:lstStyle/>
            <a:p>
              <a:pPr defTabSz="728663">
                <a:spcBef>
                  <a:spcPct val="35000"/>
                </a:spcBef>
                <a:buClr>
                  <a:schemeClr val="bg1"/>
                </a:buClr>
                <a:defRPr/>
              </a:pPr>
              <a:r>
                <a:rPr lang="en-US" altLang="ja-JP" sz="2000" dirty="0">
                  <a:solidFill>
                    <a:schemeClr val="bg2"/>
                  </a:solidFill>
                  <a:latin typeface="Credit Suisse Type Roman"/>
                  <a:ea typeface="MS PGothic" pitchFamily="34" charset="-128"/>
                </a:rPr>
                <a:t>For internal distribution only</a:t>
              </a:r>
            </a:p>
          </p:txBody>
        </p:sp>
      </p:grpSp>
      <p:sp>
        <p:nvSpPr>
          <p:cNvPr id="1230851" name="Title" descr="Text Box: Flysheet heading"/>
          <p:cNvSpPr>
            <a:spLocks noGrp="1" noChangeArrowheads="1"/>
          </p:cNvSpPr>
          <p:nvPr>
            <p:ph type="ctrTitle"/>
          </p:nvPr>
        </p:nvSpPr>
        <p:spPr>
          <a:xfrm>
            <a:off x="487363" y="2566988"/>
            <a:ext cx="8924925" cy="690562"/>
          </a:xfrm>
          <a:prstGeom prst="rect">
            <a:avLst/>
          </a:prstGeom>
          <a:ln/>
        </p:spPr>
        <p:txBody>
          <a:bodyPr bIns="36000" anchor="b"/>
          <a:lstStyle>
            <a:lvl1pPr>
              <a:defRPr sz="2600"/>
            </a:lvl1pPr>
          </a:lstStyle>
          <a:p>
            <a:r>
              <a:rPr lang="en-US" altLang="ja-JP" dirty="0"/>
              <a:t>Flysheet heading</a:t>
            </a:r>
          </a:p>
        </p:txBody>
      </p:sp>
      <p:sp>
        <p:nvSpPr>
          <p:cNvPr id="1230852" name="SubTitle" descr="Text Box: Flysheet subheading"/>
          <p:cNvSpPr>
            <a:spLocks noGrp="1" noChangeArrowheads="1"/>
          </p:cNvSpPr>
          <p:nvPr>
            <p:ph type="subTitle" idx="1"/>
          </p:nvPr>
        </p:nvSpPr>
        <p:spPr>
          <a:xfrm>
            <a:off x="487363" y="3257550"/>
            <a:ext cx="8924925" cy="571500"/>
          </a:xfrm>
          <a:prstGeom prst="rect">
            <a:avLst/>
          </a:prstGeom>
          <a:ln/>
        </p:spPr>
        <p:txBody>
          <a:bodyPr bIns="36000"/>
          <a:lstStyle>
            <a:lvl1pPr>
              <a:defRPr sz="2600" b="0"/>
            </a:lvl1pPr>
          </a:lstStyle>
          <a:p>
            <a:r>
              <a:rPr lang="en-US" altLang="ja-JP"/>
              <a:t>Flysheet subheading</a:t>
            </a:r>
          </a:p>
        </p:txBody>
      </p:sp>
      <p:sp>
        <p:nvSpPr>
          <p:cNvPr id="1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6" y="542925"/>
            <a:ext cx="9237662" cy="38779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54013" y="1270000"/>
            <a:ext cx="9226550" cy="4808538"/>
          </a:xfrm>
        </p:spPr>
        <p:txBody>
          <a:bodyPr/>
          <a:lstStyle>
            <a:lvl1pPr>
              <a:defRPr lang="en-US" sz="1600" b="1" dirty="0" smtClean="0">
                <a:solidFill>
                  <a:srgbClr val="00A0C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>
              <a:defRPr lang="en-US" altLang="ja-JP" sz="1600" b="0" kern="1200" dirty="0" smtClean="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>
              <a:defRPr lang="en-US" sz="1600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3pPr>
            <a:lvl4pPr>
              <a:defRPr lang="en-US" sz="14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4pPr>
            <a:lvl5pPr>
              <a:defRPr lang="en-GB" sz="14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marL="0" lvl="0" indent="0" algn="l" defTabSz="728663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20000"/>
              <a:buFont typeface="Wingdings" pitchFamily="2" charset="2"/>
              <a:buNone/>
            </a:pPr>
            <a:r>
              <a:rPr lang="en-US" dirty="0" smtClean="0"/>
              <a:t>Click to edit Master text styles</a:t>
            </a:r>
          </a:p>
          <a:p>
            <a:pPr marL="266700" lvl="1" indent="-266700" algn="l" defTabSz="728663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A0C2"/>
              </a:buClr>
              <a:buSzPct val="70000"/>
              <a:buFont typeface="Wingdings" pitchFamily="2" charset="2"/>
              <a:buChar char="u"/>
            </a:pPr>
            <a:r>
              <a:rPr lang="en-US" dirty="0" smtClean="0"/>
              <a:t>Second level</a:t>
            </a:r>
          </a:p>
          <a:p>
            <a:pPr marL="447675" lvl="2" indent="-180975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 2" pitchFamily="18" charset="2"/>
              <a:buChar char="¯"/>
            </a:pPr>
            <a:r>
              <a:rPr lang="en-US" dirty="0" smtClean="0"/>
              <a:t>Third level</a:t>
            </a:r>
          </a:p>
          <a:p>
            <a:pPr marL="631825" lvl="3" indent="-188913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6"/>
              </a:buClr>
              <a:buSzPct val="70000"/>
              <a:buFont typeface="Arial" pitchFamily="34" charset="0"/>
              <a:buChar char="–"/>
              <a:tabLst/>
            </a:pPr>
            <a:r>
              <a:rPr lang="en-US" dirty="0" smtClean="0"/>
              <a:t>Fourth level</a:t>
            </a:r>
          </a:p>
          <a:p>
            <a:pPr marL="811213" lvl="4" indent="-179388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5E5F61"/>
              </a:buClr>
              <a:buSzPct val="90000"/>
              <a:buFont typeface="Arial" pitchFamily="34" charset="0"/>
              <a:buChar char="∙"/>
            </a:pPr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638" y="4406914"/>
            <a:ext cx="8420100" cy="1362075"/>
          </a:xfrm>
          <a:prstGeom prst="rect">
            <a:avLst/>
          </a:prstGeo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6" y="542925"/>
            <a:ext cx="9237662" cy="38779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6" y="542925"/>
            <a:ext cx="9237662" cy="38779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54013" y="1270000"/>
            <a:ext cx="4389438" cy="48085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100" b="1" dirty="0" smtClean="0">
                <a:solidFill>
                  <a:srgbClr val="00A0C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>
              <a:spcAft>
                <a:spcPts val="0"/>
              </a:spcAft>
              <a:defRPr lang="en-US" altLang="ja-JP" sz="1100" b="0" kern="1200" dirty="0" smtClean="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>
              <a:spcAft>
                <a:spcPts val="0"/>
              </a:spcAft>
              <a:defRPr lang="en-US" sz="1100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3pPr>
            <a:lvl4pPr>
              <a:defRPr lang="en-US" sz="10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4pPr>
            <a:lvl5pPr marL="358775" indent="-179388">
              <a:defRPr lang="en-GB" sz="10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marL="0" lvl="0" indent="0" algn="l" defTabSz="728663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20000"/>
              <a:buFont typeface="Wingdings" pitchFamily="2" charset="2"/>
              <a:buNone/>
            </a:pPr>
            <a:r>
              <a:rPr lang="en-US" dirty="0" smtClean="0"/>
              <a:t>Click to edit Master text styles</a:t>
            </a:r>
          </a:p>
          <a:p>
            <a:pPr marL="266700" lvl="1" indent="-266700" algn="l" defTabSz="728663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A0C2"/>
              </a:buClr>
              <a:buSzPct val="70000"/>
              <a:buFont typeface="Wingdings" pitchFamily="2" charset="2"/>
              <a:buChar char="u"/>
            </a:pPr>
            <a:r>
              <a:rPr lang="en-US" dirty="0" smtClean="0"/>
              <a:t>Second level</a:t>
            </a:r>
          </a:p>
          <a:p>
            <a:pPr marL="447675" lvl="2" indent="-180975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 2" pitchFamily="18" charset="2"/>
              <a:buChar char="¯"/>
            </a:pPr>
            <a:r>
              <a:rPr lang="en-US" dirty="0" smtClean="0"/>
              <a:t>Third level</a:t>
            </a:r>
          </a:p>
          <a:p>
            <a:pPr marL="631825" lvl="3" indent="-188913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6"/>
              </a:buClr>
              <a:buSzPct val="70000"/>
              <a:buFont typeface="Arial" pitchFamily="34" charset="0"/>
              <a:buChar char="–"/>
              <a:tabLst/>
            </a:pPr>
            <a:r>
              <a:rPr lang="en-US" dirty="0" smtClean="0"/>
              <a:t>Fourth level</a:t>
            </a:r>
          </a:p>
          <a:p>
            <a:pPr marL="811213" lvl="4" indent="-179388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5E5F61"/>
              </a:buClr>
              <a:buSzPct val="90000"/>
              <a:buFont typeface="Arial" pitchFamily="34" charset="0"/>
              <a:buChar char="∙"/>
            </a:pPr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5191126" y="1270000"/>
            <a:ext cx="4389437" cy="48085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100" b="1" dirty="0" smtClean="0">
                <a:solidFill>
                  <a:srgbClr val="00A0C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>
              <a:spcAft>
                <a:spcPts val="300"/>
              </a:spcAft>
              <a:defRPr lang="en-US" altLang="ja-JP" sz="1100" b="0" kern="1200" dirty="0" smtClean="0">
                <a:solidFill>
                  <a:schemeClr val="accent1"/>
                </a:solidFill>
                <a:latin typeface="Arial"/>
                <a:ea typeface="+mn-ea"/>
                <a:cs typeface="Arial"/>
              </a:defRPr>
            </a:lvl2pPr>
            <a:lvl3pPr>
              <a:defRPr lang="en-US" sz="1100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defRPr>
            </a:lvl3pPr>
            <a:lvl4pPr>
              <a:defRPr lang="en-US" sz="10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4pPr>
            <a:lvl5pPr marL="358775" indent="-179388">
              <a:defRPr lang="en-GB" sz="1000" dirty="0" smtClean="0">
                <a:solidFill>
                  <a:srgbClr val="5E5F6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marL="0" lvl="0" indent="0" algn="l" defTabSz="728663" rtl="0" eaLnBrk="0" fontAlgn="base" hangingPunc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20000"/>
              <a:buFont typeface="Wingdings" pitchFamily="2" charset="2"/>
              <a:buNone/>
            </a:pPr>
            <a:r>
              <a:rPr lang="en-US" dirty="0" smtClean="0"/>
              <a:t>Click to edit Master text styles</a:t>
            </a:r>
          </a:p>
          <a:p>
            <a:pPr marL="266700" lvl="1" indent="-266700" algn="l" defTabSz="728663" rtl="0" eaLnBrk="0" fontAlgn="base" hangingPunct="0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rgbClr val="00A0C2"/>
              </a:buClr>
              <a:buSzPct val="70000"/>
              <a:buFont typeface="Wingdings" pitchFamily="2" charset="2"/>
              <a:buChar char="u"/>
            </a:pPr>
            <a:r>
              <a:rPr lang="en-US" dirty="0" smtClean="0"/>
              <a:t>Second level</a:t>
            </a:r>
          </a:p>
          <a:p>
            <a:pPr marL="447675" lvl="2" indent="-180975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 2" pitchFamily="18" charset="2"/>
              <a:buChar char="¯"/>
            </a:pPr>
            <a:r>
              <a:rPr lang="en-US" dirty="0" smtClean="0"/>
              <a:t>Third level</a:t>
            </a:r>
          </a:p>
          <a:p>
            <a:pPr marL="631825" lvl="3" indent="-188913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6"/>
              </a:buClr>
              <a:buSzPct val="70000"/>
              <a:buFont typeface="Arial" pitchFamily="34" charset="0"/>
              <a:buChar char="–"/>
              <a:tabLst/>
            </a:pPr>
            <a:r>
              <a:rPr lang="en-US" dirty="0" smtClean="0"/>
              <a:t>Fourth level</a:t>
            </a:r>
          </a:p>
          <a:p>
            <a:pPr marL="811213" lvl="4" indent="-179388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5E5F61"/>
              </a:buClr>
              <a:buSzPct val="90000"/>
              <a:buFont typeface="Arial" pitchFamily="34" charset="0"/>
              <a:buChar char="∙"/>
            </a:pPr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5342" y="568493"/>
            <a:ext cx="9264650" cy="332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en-GB" sz="2400" b="1" kern="0" dirty="0">
                <a:solidFill>
                  <a:srgbClr val="5E5F6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48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ClientLogoHolder" descr="&lt;tags&gt;&lt;tag n=&quot;Visible&quot; v=&quot;False&quot; /&gt;&lt;/tags&gt;" hidden="1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277225" y="273050"/>
            <a:ext cx="1135063" cy="51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29831" name="ClientText" descr="Text Box: Client logo" hidden="1"/>
          <p:cNvSpPr>
            <a:spLocks noChangeArrowheads="1"/>
          </p:cNvSpPr>
          <p:nvPr/>
        </p:nvSpPr>
        <p:spPr bwMode="auto">
          <a:xfrm>
            <a:off x="8337550" y="200025"/>
            <a:ext cx="1073150" cy="330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eaLnBrk="0" hangingPunct="0">
              <a:lnSpc>
                <a:spcPct val="95000"/>
              </a:lnSpc>
              <a:defRPr/>
            </a:pPr>
            <a:r>
              <a:rPr lang="ja-JP" altLang="en-US" sz="1400" b="0">
                <a:solidFill>
                  <a:schemeClr val="tx1"/>
                </a:solidFill>
                <a:latin typeface="Credit Suisse Type Roman"/>
                <a:ea typeface="MS PGothic" pitchFamily="34" charset="-128"/>
              </a:rPr>
              <a:t> </a:t>
            </a:r>
          </a:p>
        </p:txBody>
      </p:sp>
      <p:pic>
        <p:nvPicPr>
          <p:cNvPr id="14344" name="CompanyLogoHolder" descr="&lt;tags&gt;&lt;tag n=&quot;Visible&quot; v=&quot;False&quot; /&gt;&lt;/tags&gt;" hidden="1"/>
          <p:cNvPicPr preferRelativeResize="0"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487363" y="6240463"/>
            <a:ext cx="1763712" cy="355600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</p:pic>
      <p:grpSp>
        <p:nvGrpSpPr>
          <p:cNvPr id="14348" name="Internal" hidden="1"/>
          <p:cNvGrpSpPr>
            <a:grpSpLocks/>
          </p:cNvGrpSpPr>
          <p:nvPr/>
        </p:nvGrpSpPr>
        <p:grpSpPr bwMode="auto">
          <a:xfrm>
            <a:off x="15749" y="1638305"/>
            <a:ext cx="9877823" cy="3587749"/>
            <a:chOff x="9" y="1034"/>
            <a:chExt cx="5744" cy="2260"/>
          </a:xfrm>
        </p:grpSpPr>
        <p:sp>
          <p:nvSpPr>
            <p:cNvPr id="1229837" name="Internal" descr="&lt;tags&gt;&lt;tag n=&quot;Language&quot; v=&quot;ENG&quot; /&gt;&lt;tag n=&quot;TagName&quot; v=&quot;Internal&quot; /&gt;&lt;tag n=&quot;Top&quot; v=&quot;131.875&quot; /&gt;&lt;tag n=&quot;Left&quot; v=&quot;0&quot; /&gt;&lt;tag n=&quot;Height&quot; v=&quot;276.5&quot; /&gt;&lt;tag n=&quot;Width&quot; v=&quot;720&quot; /&gt;&lt;/tags&gt;" hidden="1"/>
            <p:cNvSpPr txBox="1">
              <a:spLocks noChangeArrowheads="1"/>
            </p:cNvSpPr>
            <p:nvPr userDrawn="1"/>
          </p:nvSpPr>
          <p:spPr bwMode="auto">
            <a:xfrm rot="16200000">
              <a:off x="-1002" y="2045"/>
              <a:ext cx="2256" cy="23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wrap="none" lIns="46800" tIns="46800" rIns="46800" bIns="46800" anchor="ctr" anchorCtr="1">
              <a:spAutoFit/>
            </a:bodyPr>
            <a:lstStyle/>
            <a:p>
              <a:pPr defTabSz="728663">
                <a:spcBef>
                  <a:spcPct val="35000"/>
                </a:spcBef>
                <a:buClr>
                  <a:schemeClr val="bg1"/>
                </a:buClr>
                <a:defRPr/>
              </a:pPr>
              <a:r>
                <a:rPr lang="en-US" altLang="ja-JP" sz="2000" dirty="0">
                  <a:solidFill>
                    <a:schemeClr val="bg2"/>
                  </a:solidFill>
                  <a:latin typeface="Credit Suisse Type Roman"/>
                  <a:ea typeface="MS PGothic" pitchFamily="34" charset="-128"/>
                </a:rPr>
                <a:t>For internal distribution only</a:t>
              </a:r>
            </a:p>
          </p:txBody>
        </p:sp>
        <p:sp>
          <p:nvSpPr>
            <p:cNvPr id="1229838" name="Internal" descr="&lt;tags&gt;&lt;tag n=&quot;Language&quot; v=&quot;ENG&quot; /&gt;&lt;tag n=&quot;TagName&quot; v=&quot;Internal&quot; /&gt;&lt;tag n=&quot;Top&quot; v=&quot;131.875&quot; /&gt;&lt;tag n=&quot;Left&quot; v=&quot;0&quot; /&gt;&lt;tag n=&quot;Height&quot; v=&quot;276.5&quot; /&gt;&lt;tag n=&quot;Width&quot; v=&quot;720&quot; /&gt;&lt;/tags&gt;" hidden="1"/>
            <p:cNvSpPr txBox="1">
              <a:spLocks noChangeArrowheads="1"/>
            </p:cNvSpPr>
            <p:nvPr userDrawn="1"/>
          </p:nvSpPr>
          <p:spPr bwMode="auto">
            <a:xfrm rot="16200000" flipH="1" flipV="1">
              <a:off x="4508" y="2049"/>
              <a:ext cx="2256" cy="234"/>
            </a:xfrm>
            <a:prstGeom prst="rect">
              <a:avLst/>
            </a:prstGeom>
            <a:noFill/>
            <a:ln w="6350" algn="ctr">
              <a:noFill/>
              <a:miter lim="800000"/>
              <a:headEnd/>
              <a:tailEnd/>
            </a:ln>
            <a:effectLst/>
          </p:spPr>
          <p:txBody>
            <a:bodyPr wrap="none" lIns="46800" tIns="46800" rIns="46800" bIns="46800" anchor="ctr" anchorCtr="1">
              <a:spAutoFit/>
            </a:bodyPr>
            <a:lstStyle/>
            <a:p>
              <a:pPr defTabSz="728663">
                <a:spcBef>
                  <a:spcPct val="35000"/>
                </a:spcBef>
                <a:buClr>
                  <a:schemeClr val="bg1"/>
                </a:buClr>
                <a:defRPr/>
              </a:pPr>
              <a:r>
                <a:rPr lang="en-US" altLang="ja-JP" sz="2000" dirty="0">
                  <a:solidFill>
                    <a:schemeClr val="bg2"/>
                  </a:solidFill>
                  <a:latin typeface="Credit Suisse Type Roman"/>
                  <a:ea typeface="MS PGothic" pitchFamily="34" charset="-128"/>
                </a:rPr>
                <a:t>For internal distribution only</a:t>
              </a:r>
            </a:p>
          </p:txBody>
        </p:sp>
      </p:grpSp>
      <p:sp>
        <p:nvSpPr>
          <p:cNvPr id="14" name="Title Placeholder 13"/>
          <p:cNvSpPr>
            <a:spLocks noGrp="1"/>
          </p:cNvSpPr>
          <p:nvPr>
            <p:ph type="title"/>
          </p:nvPr>
        </p:nvSpPr>
        <p:spPr>
          <a:xfrm>
            <a:off x="342906" y="541923"/>
            <a:ext cx="9237662" cy="3888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>
          <a:xfrm>
            <a:off x="344586" y="1270003"/>
            <a:ext cx="8915400" cy="45259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marL="631825" lvl="3" indent="-188913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>
                <a:schemeClr val="accent6"/>
              </a:buClr>
              <a:buSzPct val="70000"/>
              <a:tabLst/>
            </a:pPr>
            <a:r>
              <a:rPr lang="en-US" dirty="0" smtClean="0"/>
              <a:t>Fourth level</a:t>
            </a:r>
          </a:p>
          <a:p>
            <a:pPr marL="811213" lvl="4" indent="-179388" algn="l" defTabSz="728663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5E5F61"/>
              </a:buClr>
              <a:buSzPct val="90000"/>
            </a:pPr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7432675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Oswald Light"/>
                <a:cs typeface="Oswald Light"/>
              </a:defRPr>
            </a:lvl1pPr>
          </a:lstStyle>
          <a:p>
            <a:fld id="{BA8136C9-B6BE-8C4D-AAF9-F03C3B9A71B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61" r:id="rId2"/>
    <p:sldLayoutId id="2147483662" r:id="rId3"/>
    <p:sldLayoutId id="2147483663" r:id="rId4"/>
    <p:sldLayoutId id="2147483685" r:id="rId5"/>
    <p:sldLayoutId id="2147483664" r:id="rId6"/>
    <p:sldLayoutId id="2147483666" r:id="rId7"/>
    <p:sldLayoutId id="2147483667" r:id="rId8"/>
  </p:sldLayoutIdLst>
  <p:hf hdr="0" ftr="0" dt="0"/>
  <p:txStyles>
    <p:titleStyle>
      <a:lvl1pPr algn="l" defTabSz="728663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kumimoji="0" lang="en-US" altLang="ja-JP" sz="2400" b="1" i="0" u="none" strike="noStrike" kern="0" cap="none" spc="0" normalizeH="0" baseline="0" noProof="0" dirty="0" smtClean="0">
          <a:ln>
            <a:noFill/>
          </a:ln>
          <a:solidFill>
            <a:srgbClr val="5E5F61"/>
          </a:solidFill>
          <a:effectLst/>
          <a:uLnTx/>
          <a:uFillTx/>
          <a:latin typeface="+mj-lt"/>
          <a:ea typeface="+mj-ea"/>
          <a:cs typeface="+mj-cs"/>
        </a:defRPr>
      </a:lvl1pPr>
      <a:lvl2pPr algn="l" defTabSz="728663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2pPr>
      <a:lvl3pPr algn="l" defTabSz="728663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3pPr>
      <a:lvl4pPr algn="l" defTabSz="728663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4pPr>
      <a:lvl5pPr algn="l" defTabSz="728663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5pPr>
      <a:lvl6pPr marL="457200" algn="l" defTabSz="728663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6pPr>
      <a:lvl7pPr marL="914400" algn="l" defTabSz="728663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7pPr>
      <a:lvl8pPr marL="1371600" algn="l" defTabSz="728663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8pPr>
      <a:lvl9pPr marL="1828800" algn="l" defTabSz="728663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Credit Suisse Type Roman"/>
        </a:defRPr>
      </a:lvl9pPr>
    </p:titleStyle>
    <p:bodyStyle>
      <a:lvl1pPr marL="0" indent="0" algn="l" defTabSz="728663" rtl="0" eaLnBrk="0" fontAlgn="base" hangingPunct="0">
        <a:lnSpc>
          <a:spcPct val="100000"/>
        </a:lnSpc>
        <a:spcBef>
          <a:spcPts val="600"/>
        </a:spcBef>
        <a:spcAft>
          <a:spcPts val="0"/>
        </a:spcAft>
        <a:buClr>
          <a:schemeClr val="tx1"/>
        </a:buClr>
        <a:buSzPct val="120000"/>
        <a:buFont typeface="Wingdings" pitchFamily="2" charset="2"/>
        <a:buNone/>
        <a:defRPr lang="en-US" sz="1600" b="1" dirty="0" smtClean="0">
          <a:solidFill>
            <a:schemeClr val="accent1"/>
          </a:solidFill>
          <a:latin typeface="Arial" pitchFamily="34" charset="0"/>
          <a:ea typeface="+mn-ea"/>
          <a:cs typeface="Arial" pitchFamily="34" charset="0"/>
        </a:defRPr>
      </a:lvl1pPr>
      <a:lvl2pPr marL="266700" indent="-266700" algn="l" defTabSz="728663" rtl="0" eaLnBrk="0" fontAlgn="base" hangingPunct="0">
        <a:lnSpc>
          <a:spcPct val="100000"/>
        </a:lnSpc>
        <a:spcBef>
          <a:spcPts val="300"/>
        </a:spcBef>
        <a:spcAft>
          <a:spcPts val="600"/>
        </a:spcAft>
        <a:buClr>
          <a:srgbClr val="00A0C2"/>
        </a:buClr>
        <a:buSzPct val="70000"/>
        <a:buFont typeface="Wingdings" pitchFamily="2" charset="2"/>
        <a:buChar char="u"/>
        <a:defRPr lang="en-US" altLang="ja-JP" sz="1600" b="0" kern="1200" dirty="0" smtClean="0">
          <a:solidFill>
            <a:schemeClr val="accent1"/>
          </a:solidFill>
          <a:latin typeface="Arial"/>
          <a:ea typeface="+mn-ea"/>
          <a:cs typeface="Arial"/>
        </a:defRPr>
      </a:lvl2pPr>
      <a:lvl3pPr marL="447675" indent="-180975" algn="l" defTabSz="728663" rtl="0" eaLnBrk="0" fontAlgn="base" hangingPunct="0">
        <a:lnSpc>
          <a:spcPct val="100000"/>
        </a:lnSpc>
        <a:spcBef>
          <a:spcPct val="0"/>
        </a:spcBef>
        <a:spcAft>
          <a:spcPts val="600"/>
        </a:spcAft>
        <a:buClr>
          <a:schemeClr val="accent1"/>
        </a:buClr>
        <a:buSzPct val="60000"/>
        <a:buFont typeface="Wingdings 2" pitchFamily="18" charset="2"/>
        <a:buChar char="¯"/>
        <a:defRPr lang="en-US" sz="1600" dirty="0" smtClean="0">
          <a:solidFill>
            <a:schemeClr val="accent1"/>
          </a:solidFill>
          <a:latin typeface="Arial" pitchFamily="34" charset="0"/>
          <a:cs typeface="Arial" pitchFamily="34" charset="0"/>
        </a:defRPr>
      </a:lvl3pPr>
      <a:lvl4pPr marL="785812" indent="-342900" algn="l" defTabSz="728663" rtl="0" eaLnBrk="0" fontAlgn="base" hangingPunct="0">
        <a:lnSpc>
          <a:spcPct val="100000"/>
        </a:lnSpc>
        <a:spcBef>
          <a:spcPct val="0"/>
        </a:spcBef>
        <a:spcAft>
          <a:spcPts val="600"/>
        </a:spcAft>
        <a:buClr>
          <a:schemeClr val="tx1"/>
        </a:buClr>
        <a:buSzPct val="100000"/>
        <a:buFont typeface="Arial" pitchFamily="34" charset="0"/>
        <a:buChar char="–"/>
        <a:tabLst/>
        <a:defRPr lang="en-US" sz="1400" dirty="0" smtClean="0">
          <a:solidFill>
            <a:srgbClr val="5E5F61"/>
          </a:solidFill>
          <a:latin typeface="Arial" pitchFamily="34" charset="0"/>
          <a:cs typeface="Arial" pitchFamily="34" charset="0"/>
        </a:defRPr>
      </a:lvl4pPr>
      <a:lvl5pPr marL="974725" indent="-342900" algn="l" defTabSz="728663" rtl="0" eaLnBrk="0" fontAlgn="base" hangingPunct="0">
        <a:lnSpc>
          <a:spcPts val="1400"/>
        </a:lnSpc>
        <a:spcBef>
          <a:spcPts val="300"/>
        </a:spcBef>
        <a:spcAft>
          <a:spcPts val="600"/>
        </a:spcAft>
        <a:buClr>
          <a:srgbClr val="5E5F61"/>
        </a:buClr>
        <a:buSzPct val="100000"/>
        <a:buFont typeface="Arial" pitchFamily="34" charset="0"/>
        <a:buChar char="∙"/>
        <a:defRPr lang="en-GB" sz="1400" dirty="0" smtClean="0">
          <a:solidFill>
            <a:srgbClr val="5E5F61"/>
          </a:solidFill>
          <a:latin typeface="Arial" pitchFamily="34" charset="0"/>
          <a:cs typeface="Arial" pitchFamily="34" charset="0"/>
        </a:defRPr>
      </a:lvl5pPr>
      <a:lvl6pPr marL="1163638" indent="-238125" algn="l" defTabSz="728663" rtl="0" fontAlgn="base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/>
        <a:buChar char="−"/>
        <a:defRPr sz="1400">
          <a:solidFill>
            <a:schemeClr val="tx1"/>
          </a:solidFill>
          <a:latin typeface="+mn-lt"/>
        </a:defRPr>
      </a:lvl6pPr>
      <a:lvl7pPr marL="1620838" indent="-238125" algn="l" defTabSz="728663" rtl="0" fontAlgn="base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/>
        <a:buChar char="−"/>
        <a:defRPr sz="1400">
          <a:solidFill>
            <a:schemeClr val="tx1"/>
          </a:solidFill>
          <a:latin typeface="+mn-lt"/>
        </a:defRPr>
      </a:lvl7pPr>
      <a:lvl8pPr marL="2078038" indent="-238125" algn="l" defTabSz="728663" rtl="0" fontAlgn="base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/>
        <a:buChar char="−"/>
        <a:defRPr sz="1400">
          <a:solidFill>
            <a:schemeClr val="tx1"/>
          </a:solidFill>
          <a:latin typeface="+mn-lt"/>
        </a:defRPr>
      </a:lvl8pPr>
      <a:lvl9pPr marL="2535238" indent="-238125" algn="l" defTabSz="728663" rtl="0" fontAlgn="base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/>
        <a:buChar char="−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5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3778E-D72E-4561-9125-AB75761F54BF}" type="datetimeFigureOut">
              <a:rPr lang="en-GB" smtClean="0"/>
              <a:pPr/>
              <a:t>29/11/2017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0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0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C4E6D-75DB-4706-A487-86D3D932949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45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e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09922"/>
            <a:ext cx="99059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ja-JP" sz="1400" kern="0" spc="100" dirty="0" smtClean="0">
                <a:solidFill>
                  <a:srgbClr val="7898B3"/>
                </a:solidFill>
                <a:latin typeface="Garamond"/>
                <a:cs typeface="Garamond"/>
              </a:rPr>
              <a:t>STRICTLY PRIVATE AND CONFIDENTIAL</a:t>
            </a:r>
            <a:endParaRPr lang="en-US" sz="1400" spc="100" dirty="0">
              <a:solidFill>
                <a:srgbClr val="7898B3"/>
              </a:solidFill>
              <a:latin typeface="Garamond"/>
              <a:cs typeface="Garamond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33"/>
          <a:stretch/>
        </p:blipFill>
        <p:spPr>
          <a:xfrm>
            <a:off x="21845" y="1609198"/>
            <a:ext cx="3845051" cy="37952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25157" y="3706690"/>
            <a:ext cx="1778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spc="300" dirty="0" smtClean="0">
                <a:solidFill>
                  <a:srgbClr val="C8C1BC"/>
                </a:solidFill>
                <a:latin typeface="Oswald Regular"/>
                <a:cs typeface="Oswald Regular"/>
              </a:rPr>
              <a:t>PREPARED BY</a:t>
            </a:r>
            <a:endParaRPr lang="en-US" sz="1800" b="0" spc="300" dirty="0">
              <a:solidFill>
                <a:srgbClr val="C8C1BC"/>
              </a:solidFill>
              <a:latin typeface="Oswald Regular"/>
              <a:cs typeface="Oswald Regular"/>
            </a:endParaRP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>
          <a:xfrm>
            <a:off x="3674364" y="2239526"/>
            <a:ext cx="6876352" cy="946572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90000"/>
                    <a:lumOff val="10000"/>
                  </a:srgbClr>
                </a:solidFill>
                <a:latin typeface="Oswald DemiBold"/>
                <a:ea typeface="+mj-ea"/>
                <a:cs typeface="Oswald DemiBold"/>
              </a:rPr>
              <a:t>!!! TITLE</a:t>
            </a:r>
            <a:endParaRPr lang="en-US" altLang="ja-JP" sz="4000" b="0" kern="0" dirty="0">
              <a:solidFill>
                <a:srgbClr val="292929">
                  <a:lumMod val="90000"/>
                  <a:lumOff val="10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>
          <a:xfrm>
            <a:off x="3674364" y="2928699"/>
            <a:ext cx="6502236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2400" b="0" kern="0" dirty="0" smtClean="0">
                <a:solidFill>
                  <a:srgbClr val="292929">
                    <a:lumMod val="50000"/>
                    <a:lumOff val="50000"/>
                  </a:srgbClr>
                </a:solidFill>
                <a:latin typeface="Oswald DemiBold"/>
                <a:ea typeface="+mj-ea"/>
                <a:cs typeface="Oswald DemiBold"/>
              </a:rPr>
              <a:t>!!! SUBTITLE</a:t>
            </a:r>
            <a:endParaRPr lang="en-US" altLang="ja-JP" sz="2400" b="0" kern="0" dirty="0">
              <a:solidFill>
                <a:srgbClr val="292929">
                  <a:lumMod val="50000"/>
                  <a:lumOff val="50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596118" y="4022360"/>
            <a:ext cx="203613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spc="300" dirty="0" smtClean="0">
                <a:solidFill>
                  <a:srgbClr val="255B89"/>
                </a:solidFill>
                <a:latin typeface="Oswald Regular"/>
                <a:cs typeface="Oswald Regular"/>
              </a:rPr>
              <a:t>MATT HOLMAN</a:t>
            </a:r>
          </a:p>
          <a:p>
            <a:pPr algn="ctr"/>
            <a:r>
              <a:rPr lang="en-US" sz="1800" b="0" spc="300" dirty="0" smtClean="0">
                <a:solidFill>
                  <a:srgbClr val="255B89"/>
                </a:solidFill>
                <a:latin typeface="Oswald Regular"/>
                <a:cs typeface="Oswald Regular"/>
              </a:rPr>
              <a:t>PAUL BLANKLEY</a:t>
            </a:r>
          </a:p>
          <a:p>
            <a:pPr algn="ctr"/>
            <a:r>
              <a:rPr lang="en-US" sz="1800" b="0" spc="300" dirty="0" smtClean="0">
                <a:solidFill>
                  <a:srgbClr val="255B89"/>
                </a:solidFill>
                <a:latin typeface="Oswald Regular"/>
                <a:cs typeface="Oswald Regular"/>
              </a:rPr>
              <a:t>RYAN JANSSEN</a:t>
            </a:r>
            <a:endParaRPr lang="en-US" sz="1800" b="0" spc="300" dirty="0">
              <a:solidFill>
                <a:srgbClr val="255B89"/>
              </a:solidFill>
              <a:latin typeface="Oswald Regular"/>
              <a:cs typeface="Oswald Regular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201569" y="6481474"/>
            <a:ext cx="16882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0" dirty="0" smtClean="0">
                <a:solidFill>
                  <a:srgbClr val="292929">
                    <a:lumMod val="90000"/>
                    <a:lumOff val="10000"/>
                  </a:srgbClr>
                </a:solidFill>
                <a:latin typeface="Oswald Regular"/>
                <a:cs typeface="Oswald Regular"/>
              </a:rPr>
              <a:t>30 NOVEMBER 2017</a:t>
            </a:r>
            <a:endParaRPr lang="en-US" b="0" dirty="0">
              <a:solidFill>
                <a:srgbClr val="292929">
                  <a:lumMod val="90000"/>
                  <a:lumOff val="10000"/>
                </a:srgbClr>
              </a:solidFill>
              <a:latin typeface="Oswald Regular"/>
              <a:cs typeface="Oswald Regular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6391275" y="5709786"/>
            <a:ext cx="7924802" cy="3124199"/>
          </a:xfrm>
          <a:prstGeom prst="rect">
            <a:avLst/>
          </a:prstGeom>
        </p:spPr>
      </p:pic>
      <p:pic>
        <p:nvPicPr>
          <p:cNvPr id="17" name="Picture 4" descr="http://images.hngn.com/data/images/full/220066/asteroid-extinctio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18" y="1822742"/>
            <a:ext cx="4724400" cy="244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-5083845" y="1609198"/>
            <a:ext cx="5584588" cy="462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27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C:\Users\ry\Dropbox\GIT\182proj\Presentation\lens_zdot+2.5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 descr="C:\Users\ry\Dropbox\GIT\182proj\Presentation\lens_zdot+5.0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6" descr="C:\Users\ry\Dropbox\GIT\182proj\Presentation\lens_zdot+7.5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 bwMode="auto">
          <a:xfrm>
            <a:off x="0" y="2040062"/>
            <a:ext cx="9906000" cy="4851401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12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3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7898B3">
                    <a:lumMod val="75000"/>
                  </a:srgbClr>
                </a:solidFill>
                <a:latin typeface="Adobe Garamond Pro"/>
                <a:ea typeface="+mj-ea"/>
                <a:cs typeface="Adobe Garamond Pro"/>
              </a:rPr>
              <a:t>HELIOCENTRICITY</a:t>
            </a:r>
            <a:endParaRPr lang="en-US" altLang="ja-JP" sz="2000" b="0" kern="0" spc="300" dirty="0">
              <a:solidFill>
                <a:srgbClr val="7898B3">
                  <a:lumMod val="75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34" name="Rectangle 1"/>
          <p:cNvSpPr txBox="1">
            <a:spLocks noChangeArrowheads="1"/>
          </p:cNvSpPr>
          <p:nvPr/>
        </p:nvSpPr>
        <p:spPr>
          <a:xfrm>
            <a:off x="329515" y="4127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CORE INTUITION</a:t>
            </a:r>
            <a:endParaRPr lang="en-US" altLang="ja-JP" sz="44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93432" y="412750"/>
            <a:ext cx="5309936" cy="136792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1000" b="0" dirty="0">
                <a:solidFill>
                  <a:srgbClr val="5F6062"/>
                </a:solidFill>
              </a:rPr>
              <a:t>We propose a transformed heliocentric view.</a:t>
            </a:r>
          </a:p>
          <a:p>
            <a:endParaRPr lang="en-US" sz="1000" b="0" dirty="0">
              <a:solidFill>
                <a:srgbClr val="5F6062"/>
              </a:solidFill>
            </a:endParaRPr>
          </a:p>
          <a:p>
            <a:r>
              <a:rPr lang="en-US" sz="1000" b="0" dirty="0">
                <a:solidFill>
                  <a:srgbClr val="5F6062"/>
                </a:solidFill>
              </a:rPr>
              <a:t>This view lets us compare asteroid </a:t>
            </a:r>
            <a:r>
              <a:rPr lang="en-US" sz="1000" b="0" dirty="0" err="1">
                <a:solidFill>
                  <a:srgbClr val="5F6062"/>
                </a:solidFill>
              </a:rPr>
              <a:t>tracklets</a:t>
            </a:r>
            <a:r>
              <a:rPr lang="en-US" sz="1000" b="0" dirty="0">
                <a:solidFill>
                  <a:srgbClr val="5F6062"/>
                </a:solidFill>
              </a:rPr>
              <a:t> in common time.</a:t>
            </a:r>
          </a:p>
          <a:p>
            <a:endParaRPr lang="en-US" sz="1000" b="0" dirty="0">
              <a:solidFill>
                <a:srgbClr val="5F6062"/>
              </a:solidFill>
            </a:endParaRPr>
          </a:p>
          <a:p>
            <a:r>
              <a:rPr lang="en-US" sz="1000" b="0" dirty="0">
                <a:solidFill>
                  <a:srgbClr val="5F6062"/>
                </a:solidFill>
              </a:rPr>
              <a:t>Since the heliocentric view allows comparison in common time, it makes clustering methods very applicable.</a:t>
            </a:r>
          </a:p>
        </p:txBody>
      </p:sp>
    </p:spTree>
    <p:extLst>
      <p:ext uri="{BB962C8B-B14F-4D97-AF65-F5344CB8AC3E}">
        <p14:creationId xmlns:p14="http://schemas.microsoft.com/office/powerpoint/2010/main" val="25265987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 bwMode="auto">
          <a:xfrm>
            <a:off x="6204857" y="1"/>
            <a:ext cx="3701143" cy="685799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91942" y="2939143"/>
            <a:ext cx="3450771" cy="38961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Aft>
                <a:spcPts val="600"/>
              </a:spcAft>
            </a:pPr>
            <a:endParaRPr lang="en-GB" sz="1100" b="0" dirty="0">
              <a:solidFill>
                <a:srgbClr val="FFFFFF"/>
              </a:solidFill>
              <a:latin typeface="Garamond"/>
              <a:cs typeface="Garamond"/>
            </a:endParaRPr>
          </a:p>
        </p:txBody>
      </p:sp>
      <p:sp>
        <p:nvSpPr>
          <p:cNvPr id="11" name="Rectangle 1"/>
          <p:cNvSpPr txBox="1">
            <a:spLocks noChangeArrowheads="1"/>
          </p:cNvSpPr>
          <p:nvPr/>
        </p:nvSpPr>
        <p:spPr>
          <a:xfrm>
            <a:off x="329515" y="450850"/>
            <a:ext cx="6887714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5F6062"/>
                </a:solidFill>
                <a:latin typeface="Oswald DemiBold"/>
                <a:ea typeface="+mj-ea"/>
                <a:cs typeface="Oswald DemiBold"/>
              </a:rPr>
              <a:t>OUR METHODOLOGY I</a:t>
            </a:r>
            <a:endParaRPr lang="en-US" altLang="ja-JP" sz="4400" b="0" kern="0" dirty="0">
              <a:solidFill>
                <a:srgbClr val="5F6062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791658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Garamond"/>
                <a:ea typeface="+mj-ea"/>
                <a:cs typeface="Garamond"/>
              </a:rPr>
              <a:t>!!!</a:t>
            </a:r>
            <a:endParaRPr lang="en-US" altLang="ja-JP" sz="2000" b="0" kern="0" spc="300" dirty="0">
              <a:solidFill>
                <a:srgbClr val="255B89">
                  <a:lumMod val="60000"/>
                  <a:lumOff val="40000"/>
                </a:srgbClr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487105" y="6497864"/>
            <a:ext cx="2311400" cy="365125"/>
          </a:xfrm>
        </p:spPr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13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94611" y="1604211"/>
            <a:ext cx="4507831" cy="3320715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1. Heliocentric transform: We assert a distance from the sun (2.5 au), and then derive the distance of the object from the earth.</a:t>
            </a:r>
          </a:p>
          <a:p>
            <a:endParaRPr lang="en-US" sz="1000" b="0" dirty="0">
              <a:solidFill>
                <a:srgbClr val="5F6062"/>
              </a:solidFill>
              <a:latin typeface="+mn-lt"/>
            </a:endParaRPr>
          </a:p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2. We divide the sky into regions and chunks of time.  We then project the asteroid </a:t>
            </a:r>
            <a:r>
              <a:rPr lang="en-US" sz="1000" b="0" dirty="0" err="1" smtClean="0">
                <a:solidFill>
                  <a:srgbClr val="5F6062"/>
                </a:solidFill>
                <a:latin typeface="+mn-lt"/>
              </a:rPr>
              <a:t>tracklets</a:t>
            </a:r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 to a tangent plane.</a:t>
            </a:r>
            <a:endParaRPr lang="en-US" sz="1000" b="0" dirty="0" smtClean="0">
              <a:solidFill>
                <a:srgbClr val="5F606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45099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 bwMode="auto">
          <a:xfrm>
            <a:off x="6204857" y="1"/>
            <a:ext cx="3701143" cy="685799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91942" y="2939143"/>
            <a:ext cx="3450771" cy="38961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Aft>
                <a:spcPts val="600"/>
              </a:spcAft>
            </a:pPr>
            <a:endParaRPr lang="en-GB" sz="1100" b="0" dirty="0">
              <a:solidFill>
                <a:srgbClr val="FFFFFF"/>
              </a:solidFill>
              <a:latin typeface="Garamond"/>
              <a:cs typeface="Garamond"/>
            </a:endParaRPr>
          </a:p>
        </p:txBody>
      </p:sp>
      <p:sp>
        <p:nvSpPr>
          <p:cNvPr id="11" name="Rectangle 1"/>
          <p:cNvSpPr txBox="1">
            <a:spLocks noChangeArrowheads="1"/>
          </p:cNvSpPr>
          <p:nvPr/>
        </p:nvSpPr>
        <p:spPr>
          <a:xfrm>
            <a:off x="329515" y="450850"/>
            <a:ext cx="6887714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5F6062"/>
                </a:solidFill>
                <a:latin typeface="Oswald DemiBold"/>
                <a:ea typeface="+mj-ea"/>
                <a:cs typeface="Oswald DemiBold"/>
              </a:rPr>
              <a:t>OUR METHODOLOGY II</a:t>
            </a:r>
            <a:endParaRPr lang="en-US" altLang="ja-JP" sz="4400" b="0" kern="0" dirty="0">
              <a:solidFill>
                <a:srgbClr val="5F6062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791658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Garamond"/>
                <a:ea typeface="+mj-ea"/>
                <a:cs typeface="Garamond"/>
              </a:rPr>
              <a:t>!!!</a:t>
            </a:r>
            <a:endParaRPr lang="en-US" altLang="ja-JP" sz="2000" b="0" kern="0" spc="300" dirty="0">
              <a:solidFill>
                <a:srgbClr val="255B89">
                  <a:lumMod val="60000"/>
                  <a:lumOff val="40000"/>
                </a:srgbClr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487105" y="6497864"/>
            <a:ext cx="2311400" cy="365125"/>
          </a:xfrm>
        </p:spPr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14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99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auto">
          <a:xfrm>
            <a:off x="0" y="0"/>
            <a:ext cx="9906000" cy="208000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401568" y="5803337"/>
            <a:ext cx="59597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…AND NOW, MORE STUDENTS ARE LAUNCHING THEIR PROJECTS AFTER THE GSP.</a:t>
            </a:r>
            <a:endParaRPr lang="en-US" sz="2800" b="0" dirty="0">
              <a:solidFill>
                <a:srgbClr val="292929">
                  <a:lumMod val="75000"/>
                  <a:lumOff val="25000"/>
                </a:srgbClr>
              </a:solidFill>
              <a:latin typeface="Oswald Light"/>
              <a:cs typeface="Oswald Light"/>
            </a:endParaRPr>
          </a:p>
        </p:txBody>
      </p:sp>
      <p:sp>
        <p:nvSpPr>
          <p:cNvPr id="53" name="Slide Number Placeholder 31"/>
          <p:cNvSpPr>
            <a:spLocks noGrp="1"/>
          </p:cNvSpPr>
          <p:nvPr>
            <p:ph type="sldNum" sz="quarter" idx="4"/>
          </p:nvPr>
        </p:nvSpPr>
        <p:spPr>
          <a:xfrm>
            <a:off x="7369175" y="6356350"/>
            <a:ext cx="2311400" cy="365125"/>
          </a:xfrm>
        </p:spPr>
        <p:txBody>
          <a:bodyPr/>
          <a:lstStyle/>
          <a:p>
            <a:r>
              <a:rPr lang="en-US" dirty="0" smtClean="0">
                <a:solidFill>
                  <a:srgbClr val="292929">
                    <a:lumMod val="90000"/>
                    <a:lumOff val="10000"/>
                  </a:srgbClr>
                </a:solidFill>
              </a:rPr>
              <a:t>6</a:t>
            </a:r>
            <a:endParaRPr lang="en-US" dirty="0">
              <a:solidFill>
                <a:srgbClr val="292929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4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>
                    <a:lumMod val="40000"/>
                    <a:lumOff val="60000"/>
                  </a:srgbClr>
                </a:solidFill>
                <a:latin typeface="Adobe Garamond Pro"/>
                <a:ea typeface="+mj-ea"/>
                <a:cs typeface="Adobe Garamond Pro"/>
              </a:rPr>
              <a:t>THANKS TO MINOR PLANET CENTER FOR TRAINING SET!</a:t>
            </a:r>
            <a:endParaRPr lang="en-US" altLang="ja-JP" sz="1800" b="0" kern="0" spc="300" dirty="0">
              <a:solidFill>
                <a:srgbClr val="255B89">
                  <a:lumMod val="40000"/>
                  <a:lumOff val="60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55" name="Rectangle 1"/>
          <p:cNvSpPr txBox="1">
            <a:spLocks noChangeArrowheads="1"/>
          </p:cNvSpPr>
          <p:nvPr/>
        </p:nvSpPr>
        <p:spPr>
          <a:xfrm>
            <a:off x="329515" y="412750"/>
            <a:ext cx="867883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TUNING HYPERPARAMETERS</a:t>
            </a:r>
            <a:endParaRPr lang="en-US" altLang="ja-JP" sz="40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86399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1" y="0"/>
            <a:ext cx="3702818" cy="6868048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>
          <a:xfrm>
            <a:off x="278715" y="1108170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Adobe Garamond Pro"/>
                <a:ea typeface="+mj-ea"/>
                <a:cs typeface="Adobe Garamond Pro"/>
              </a:rPr>
              <a:t>!!!</a:t>
            </a: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>
          <a:xfrm>
            <a:off x="278715" y="60157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TUNING PERFORMANCE</a:t>
            </a:r>
            <a:endParaRPr lang="en-US" altLang="ja-JP" sz="40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  <p:pic>
        <p:nvPicPr>
          <p:cNvPr id="1029" name="Picture 5" descr="C:\Users\ry\Dropbox\GIT\182proj\Presentation\ncluster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6482" y="125604"/>
            <a:ext cx="4645185" cy="3096790"/>
          </a:xfrm>
          <a:prstGeom prst="rect">
            <a:avLst/>
          </a:prstGeom>
          <a:noFill/>
        </p:spPr>
      </p:pic>
      <p:pic>
        <p:nvPicPr>
          <p:cNvPr id="1030" name="Picture 6" descr="C:\Users\ry\Dropbox\GIT\182proj\Presentation\nerrors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76482" y="3440288"/>
            <a:ext cx="4645185" cy="30967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 bwMode="auto">
          <a:xfrm>
            <a:off x="7791450" y="1"/>
            <a:ext cx="2114550" cy="685799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91942" y="2939143"/>
            <a:ext cx="3450771" cy="38961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Aft>
                <a:spcPts val="600"/>
              </a:spcAft>
            </a:pPr>
            <a:endParaRPr lang="en-GB" sz="1100" b="0" dirty="0">
              <a:solidFill>
                <a:srgbClr val="FFFFFF"/>
              </a:solidFill>
              <a:latin typeface="Garamond"/>
              <a:cs typeface="Garamond"/>
            </a:endParaRPr>
          </a:p>
        </p:txBody>
      </p:sp>
      <p:sp>
        <p:nvSpPr>
          <p:cNvPr id="11" name="Rectangle 1"/>
          <p:cNvSpPr txBox="1">
            <a:spLocks noChangeArrowheads="1"/>
          </p:cNvSpPr>
          <p:nvPr/>
        </p:nvSpPr>
        <p:spPr>
          <a:xfrm>
            <a:off x="329515" y="450850"/>
            <a:ext cx="6887714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5F6062"/>
                </a:solidFill>
                <a:latin typeface="Oswald DemiBold"/>
                <a:ea typeface="+mj-ea"/>
                <a:cs typeface="Oswald DemiBold"/>
              </a:rPr>
              <a:t>RESULTS</a:t>
            </a:r>
            <a:endParaRPr lang="en-US" altLang="ja-JP" sz="4400" b="0" kern="0" dirty="0">
              <a:solidFill>
                <a:srgbClr val="5F6062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791658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Garamond"/>
                <a:ea typeface="+mj-ea"/>
                <a:cs typeface="Garamond"/>
              </a:rPr>
              <a:t>!!!</a:t>
            </a:r>
            <a:endParaRPr lang="en-US" altLang="ja-JP" sz="2000" b="0" kern="0" spc="300" dirty="0">
              <a:solidFill>
                <a:srgbClr val="255B89">
                  <a:lumMod val="60000"/>
                  <a:lumOff val="40000"/>
                </a:srgbClr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487105" y="6497864"/>
            <a:ext cx="2311400" cy="365125"/>
          </a:xfrm>
        </p:spPr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17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8" name="Picture 3" descr="C:\Users\ry\Dropbox\GIT\182proj\Presentation\asteroids_wo_singletons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-51486" y="157436"/>
            <a:ext cx="8052486" cy="7157764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8225984" y="1190399"/>
            <a:ext cx="1347537" cy="2951748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2000" b="0" dirty="0" smtClean="0">
                <a:latin typeface="+mn-lt"/>
              </a:rPr>
              <a:t>Clusters are colored with singletons dropped.</a:t>
            </a:r>
            <a:endParaRPr lang="en-US" sz="2000" b="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45099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 bwMode="auto">
          <a:xfrm>
            <a:off x="0" y="0"/>
            <a:ext cx="9906000" cy="208000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401568" y="5803337"/>
            <a:ext cx="59597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…AND NOW, MORE STUDENTS ARE LAUNCHING THEIR PROJECTS AFTER THE GSP.</a:t>
            </a:r>
            <a:endParaRPr lang="en-US" sz="2800" b="0" dirty="0">
              <a:solidFill>
                <a:srgbClr val="292929">
                  <a:lumMod val="75000"/>
                  <a:lumOff val="25000"/>
                </a:srgbClr>
              </a:solidFill>
              <a:latin typeface="Oswald Light"/>
              <a:cs typeface="Oswald Light"/>
            </a:endParaRPr>
          </a:p>
        </p:txBody>
      </p:sp>
      <p:sp>
        <p:nvSpPr>
          <p:cNvPr id="53" name="Slide Number Placeholder 31"/>
          <p:cNvSpPr>
            <a:spLocks noGrp="1"/>
          </p:cNvSpPr>
          <p:nvPr>
            <p:ph type="sldNum" sz="quarter" idx="4"/>
          </p:nvPr>
        </p:nvSpPr>
        <p:spPr>
          <a:xfrm>
            <a:off x="7369175" y="6356350"/>
            <a:ext cx="2311400" cy="365125"/>
          </a:xfrm>
        </p:spPr>
        <p:txBody>
          <a:bodyPr/>
          <a:lstStyle/>
          <a:p>
            <a:r>
              <a:rPr lang="en-US" dirty="0" smtClean="0">
                <a:solidFill>
                  <a:srgbClr val="292929">
                    <a:lumMod val="90000"/>
                    <a:lumOff val="10000"/>
                  </a:srgbClr>
                </a:solidFill>
              </a:rPr>
              <a:t>6</a:t>
            </a:r>
            <a:endParaRPr lang="en-US" dirty="0">
              <a:solidFill>
                <a:srgbClr val="292929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4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>
                    <a:lumMod val="40000"/>
                    <a:lumOff val="60000"/>
                  </a:srgbClr>
                </a:solidFill>
                <a:latin typeface="Adobe Garamond Pro"/>
                <a:ea typeface="+mj-ea"/>
                <a:cs typeface="Adobe Garamond Pro"/>
              </a:rPr>
              <a:t>CONNECTING PARTIAL ASTEROID TRACKLETS</a:t>
            </a:r>
            <a:endParaRPr lang="en-US" altLang="ja-JP" sz="1800" b="0" kern="0" spc="300" dirty="0">
              <a:solidFill>
                <a:srgbClr val="255B89">
                  <a:lumMod val="40000"/>
                  <a:lumOff val="60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55" name="Rectangle 1"/>
          <p:cNvSpPr txBox="1">
            <a:spLocks noChangeArrowheads="1"/>
          </p:cNvSpPr>
          <p:nvPr/>
        </p:nvSpPr>
        <p:spPr>
          <a:xfrm>
            <a:off x="329515" y="412750"/>
            <a:ext cx="867883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CONCLUSIONS, LIMITATIONS, NEXT STEPS</a:t>
            </a:r>
            <a:endParaRPr lang="en-US" altLang="ja-JP" sz="40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11705" y="2614863"/>
            <a:ext cx="5229727" cy="269507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We were able to find matching </a:t>
            </a:r>
            <a:r>
              <a:rPr lang="en-US" sz="1000" b="0" dirty="0" err="1" smtClean="0">
                <a:solidFill>
                  <a:srgbClr val="5F6062"/>
                </a:solidFill>
                <a:latin typeface="+mn-lt"/>
              </a:rPr>
              <a:t>tracklets</a:t>
            </a:r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 using the heliocentric transform</a:t>
            </a:r>
          </a:p>
          <a:p>
            <a:endParaRPr lang="en-US" sz="1000" b="0" dirty="0">
              <a:solidFill>
                <a:srgbClr val="5F6062"/>
              </a:solidFill>
              <a:latin typeface="+mn-lt"/>
            </a:endParaRPr>
          </a:p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We were also able to do so in just O(n log n) time, scalable solution!!</a:t>
            </a:r>
          </a:p>
          <a:p>
            <a:endParaRPr lang="en-US" sz="1000" b="0" dirty="0">
              <a:solidFill>
                <a:srgbClr val="5F6062"/>
              </a:solidFill>
              <a:latin typeface="+mn-lt"/>
            </a:endParaRPr>
          </a:p>
          <a:p>
            <a:endParaRPr lang="en-US" sz="1000" b="0" dirty="0" smtClean="0">
              <a:solidFill>
                <a:srgbClr val="5F606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86399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 bwMode="auto">
          <a:xfrm>
            <a:off x="0" y="0"/>
            <a:ext cx="9906000" cy="161924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 cstate="print"/>
          <a:srcRect l="3056" t="2043"/>
          <a:stretch>
            <a:fillRect/>
          </a:stretch>
        </p:blipFill>
        <p:spPr>
          <a:xfrm>
            <a:off x="6320413" y="2079381"/>
            <a:ext cx="3360162" cy="4386222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226289" y="2574785"/>
            <a:ext cx="595971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MANDATE FROM CONGRESS: </a:t>
            </a:r>
          </a:p>
          <a:p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&gt;90% OF POTENTIALLY HAZARDOUS ASTEROIDS MUST BE TRACKED</a:t>
            </a:r>
          </a:p>
          <a:p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/>
            </a:r>
            <a:b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</a:br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CURRENTLY, WE HAVE </a:t>
            </a:r>
            <a:r>
              <a:rPr lang="en-US" sz="320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170m OBSERVATIONS</a:t>
            </a:r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 OF KNOWN ASTEROIDS</a:t>
            </a:r>
          </a:p>
        </p:txBody>
      </p:sp>
      <p:sp>
        <p:nvSpPr>
          <p:cNvPr id="53" name="Slide Number Placeholder 31"/>
          <p:cNvSpPr>
            <a:spLocks noGrp="1"/>
          </p:cNvSpPr>
          <p:nvPr>
            <p:ph type="sldNum" sz="quarter" idx="4"/>
          </p:nvPr>
        </p:nvSpPr>
        <p:spPr>
          <a:xfrm>
            <a:off x="7464631" y="6436734"/>
            <a:ext cx="2311400" cy="365125"/>
          </a:xfrm>
        </p:spPr>
        <p:txBody>
          <a:bodyPr/>
          <a:lstStyle/>
          <a:p>
            <a:r>
              <a:rPr lang="en-US" dirty="0" smtClean="0">
                <a:solidFill>
                  <a:srgbClr val="292929">
                    <a:lumMod val="90000"/>
                    <a:lumOff val="10000"/>
                  </a:srgbClr>
                </a:solidFill>
              </a:rPr>
              <a:t>6</a:t>
            </a:r>
            <a:endParaRPr lang="en-US" dirty="0">
              <a:solidFill>
                <a:srgbClr val="292929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4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40000"/>
                    <a:lumOff val="60000"/>
                  </a:srgbClr>
                </a:solidFill>
                <a:latin typeface="Adobe Garamond Pro"/>
                <a:ea typeface="+mj-ea"/>
                <a:cs typeface="Adobe Garamond Pro"/>
              </a:rPr>
              <a:t>CONNECTING PARTIAL ASTEROID TRACKLETS</a:t>
            </a:r>
            <a:endParaRPr lang="en-US" altLang="ja-JP" sz="2000" b="0" kern="0" spc="300" dirty="0">
              <a:solidFill>
                <a:srgbClr val="255B89">
                  <a:lumMod val="40000"/>
                  <a:lumOff val="60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55" name="Rectangle 1"/>
          <p:cNvSpPr txBox="1">
            <a:spLocks noChangeArrowheads="1"/>
          </p:cNvSpPr>
          <p:nvPr/>
        </p:nvSpPr>
        <p:spPr>
          <a:xfrm>
            <a:off x="329515" y="412750"/>
            <a:ext cx="867883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MILLIONS OF MISSING ASTEROIDS!</a:t>
            </a:r>
            <a:endParaRPr lang="en-US" altLang="ja-JP" sz="44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86399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/>
              <a:pPr/>
              <a:t>19</a:t>
            </a:fld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7" descr="C:\Users\ry\Dropbox\GIT\182proj\Presentation\AUC_asteroid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56171" y="1172537"/>
            <a:ext cx="7593696" cy="506246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3074" name="Picture 2" descr="C:\Users\ry\Dropbox\GIT\182proj\Presentation\dendrogr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838199"/>
            <a:ext cx="7734300" cy="580072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 bwMode="auto">
          <a:xfrm>
            <a:off x="1" y="2006600"/>
            <a:ext cx="9906000" cy="4851401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937627" y="177182"/>
            <a:ext cx="4764210" cy="202643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 The first insight which becomes apparent from the study is that Singularity University is doing a great (and increasingly great) job!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The 2014 class created a much higher number of new entrepreneurs than the 2013 class (almost double).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The 2014 class also increased its number of technically-skilled students (which we will see later is important to business creation).</a:t>
            </a:r>
            <a:endParaRPr lang="en-GB" sz="1400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>
              <a:spcAft>
                <a:spcPts val="600"/>
              </a:spcAft>
            </a:pPr>
            <a:endParaRPr lang="en-GB" sz="1400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GB" sz="1400" dirty="0">
              <a:solidFill>
                <a:srgbClr val="5F6062"/>
              </a:solidFill>
              <a:latin typeface="Garamond"/>
              <a:cs typeface="Garamond"/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en-GB" sz="1400" b="0" dirty="0">
              <a:solidFill>
                <a:srgbClr val="5F6062"/>
              </a:solidFill>
              <a:latin typeface="Garamond"/>
              <a:cs typeface="Garamond"/>
            </a:endParaRPr>
          </a:p>
        </p:txBody>
      </p:sp>
      <p:sp>
        <p:nvSpPr>
          <p:cNvPr id="32" name="Slide Number Placeholder 3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22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29516" y="5563053"/>
            <a:ext cx="50425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 smtClean="0">
                <a:solidFill>
                  <a:srgbClr val="FFFFFF">
                    <a:lumMod val="95000"/>
                  </a:srgbClr>
                </a:solidFill>
                <a:latin typeface="Oswald Light"/>
                <a:cs typeface="Oswald Light"/>
              </a:rPr>
              <a:t>SINGULARITY CREATED ALMOST TWICE AS MANY ENTREPRENEURS IN 2014…</a:t>
            </a:r>
            <a:endParaRPr lang="en-US" sz="2800" b="0" dirty="0">
              <a:solidFill>
                <a:srgbClr val="FFFFFF">
                  <a:lumMod val="95000"/>
                </a:srgbClr>
              </a:solidFill>
              <a:latin typeface="Oswald Light"/>
              <a:cs typeface="Oswald Light"/>
            </a:endParaRPr>
          </a:p>
        </p:txBody>
      </p:sp>
      <p:graphicFrame>
        <p:nvGraphicFramePr>
          <p:cNvPr id="25" name="Chart 24"/>
          <p:cNvGraphicFramePr>
            <a:graphicFrameLocks/>
          </p:cNvGraphicFramePr>
          <p:nvPr>
            <p:extLst/>
          </p:nvPr>
        </p:nvGraphicFramePr>
        <p:xfrm>
          <a:off x="329515" y="252928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/>
          </p:nvPr>
        </p:nvGraphicFramePr>
        <p:xfrm>
          <a:off x="5026526" y="252928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 rot="16200000">
            <a:off x="969201" y="3991057"/>
            <a:ext cx="74892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900" b="0" kern="0" dirty="0" smtClean="0">
                <a:solidFill>
                  <a:srgbClr val="5F6062"/>
                </a:solidFill>
                <a:latin typeface="Oswald DemiBold"/>
                <a:cs typeface="Oswald DemiBold"/>
              </a:rPr>
              <a:t>BEFORE GSP</a:t>
            </a:r>
            <a:endParaRPr lang="en-GB" sz="900" dirty="0">
              <a:solidFill>
                <a:srgbClr val="FFFFFF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 rot="16200000">
            <a:off x="1279601" y="4007273"/>
            <a:ext cx="70724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900" b="0" kern="0" dirty="0" smtClean="0">
                <a:solidFill>
                  <a:srgbClr val="5F6062"/>
                </a:solidFill>
                <a:latin typeface="Oswald DemiBold"/>
                <a:cs typeface="Oswald DemiBold"/>
              </a:rPr>
              <a:t>AFTER  GSP</a:t>
            </a:r>
            <a:endParaRPr lang="en-GB" sz="900" dirty="0">
              <a:solidFill>
                <a:srgbClr val="FFFFF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 rot="16200000">
            <a:off x="5674552" y="3991058"/>
            <a:ext cx="748923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900" b="0" kern="0" dirty="0" smtClean="0">
                <a:solidFill>
                  <a:srgbClr val="5F6062"/>
                </a:solidFill>
                <a:latin typeface="Oswald DemiBold"/>
                <a:cs typeface="Oswald DemiBold"/>
              </a:rPr>
              <a:t>BEFORE GSP</a:t>
            </a:r>
            <a:endParaRPr lang="en-GB" sz="900" dirty="0">
              <a:solidFill>
                <a:srgbClr val="FFFF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 rot="16200000">
            <a:off x="5984952" y="4007274"/>
            <a:ext cx="70724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900" b="0" kern="0" dirty="0" smtClean="0">
                <a:solidFill>
                  <a:srgbClr val="5F6062"/>
                </a:solidFill>
                <a:latin typeface="Oswald DemiBold"/>
                <a:cs typeface="Oswald DemiBold"/>
              </a:rPr>
              <a:t>AFTER  GSP</a:t>
            </a:r>
            <a:endParaRPr lang="en-GB" sz="900" dirty="0">
              <a:solidFill>
                <a:srgbClr val="FFFFFF"/>
              </a:solidFill>
            </a:endParaRPr>
          </a:p>
        </p:txBody>
      </p:sp>
      <p:sp>
        <p:nvSpPr>
          <p:cNvPr id="33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7898B3">
                    <a:lumMod val="75000"/>
                  </a:srgbClr>
                </a:solidFill>
                <a:latin typeface="Adobe Garamond Pro"/>
                <a:ea typeface="+mj-ea"/>
                <a:cs typeface="Adobe Garamond Pro"/>
              </a:rPr>
              <a:t>GREAT PROGRESS</a:t>
            </a:r>
            <a:endParaRPr lang="en-US" altLang="ja-JP" sz="1800" b="0" kern="0" spc="300" dirty="0">
              <a:solidFill>
                <a:srgbClr val="7898B3">
                  <a:lumMod val="75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34" name="Rectangle 1"/>
          <p:cNvSpPr txBox="1">
            <a:spLocks noChangeArrowheads="1"/>
          </p:cNvSpPr>
          <p:nvPr/>
        </p:nvSpPr>
        <p:spPr>
          <a:xfrm>
            <a:off x="329515" y="4127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2013 vs 2014 GSP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25265987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 bwMode="auto">
          <a:xfrm>
            <a:off x="1835912" y="2463800"/>
            <a:ext cx="6259576" cy="3355509"/>
          </a:xfrm>
          <a:prstGeom prst="rect">
            <a:avLst/>
          </a:prstGeom>
          <a:solidFill>
            <a:schemeClr val="accent1">
              <a:alpha val="85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graphicFrame>
        <p:nvGraphicFramePr>
          <p:cNvPr id="43" name="Chart 42"/>
          <p:cNvGraphicFramePr/>
          <p:nvPr>
            <p:extLst/>
          </p:nvPr>
        </p:nvGraphicFramePr>
        <p:xfrm>
          <a:off x="1151967" y="2747262"/>
          <a:ext cx="4640072" cy="3093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Rectangle 12"/>
          <p:cNvSpPr/>
          <p:nvPr/>
        </p:nvSpPr>
        <p:spPr>
          <a:xfrm>
            <a:off x="3411865" y="3215132"/>
            <a:ext cx="122180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4000" b="0" kern="0" dirty="0" smtClean="0">
                <a:solidFill>
                  <a:srgbClr val="FFFFFF"/>
                </a:solidFill>
                <a:latin typeface="Oswald DemiBold"/>
                <a:cs typeface="Oswald DemiBold"/>
              </a:rPr>
              <a:t>18%</a:t>
            </a:r>
            <a:endParaRPr lang="en-GB" sz="4000" dirty="0">
              <a:solidFill>
                <a:srgbClr val="FFFF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 rot="16200000">
            <a:off x="2777063" y="3645457"/>
            <a:ext cx="10935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800" b="0" kern="0" dirty="0" smtClean="0">
                <a:solidFill>
                  <a:srgbClr val="FFFFFF">
                    <a:lumMod val="95000"/>
                  </a:srgbClr>
                </a:solidFill>
                <a:latin typeface="Oswald DemiBold"/>
                <a:cs typeface="Oswald DemiBold"/>
              </a:rPr>
              <a:t>2013 GSP</a:t>
            </a:r>
            <a:endParaRPr lang="en-GB" sz="1800" dirty="0">
              <a:solidFill>
                <a:srgbClr val="FFFFFF">
                  <a:lumMod val="95000"/>
                </a:srgbClr>
              </a:solidFill>
            </a:endParaRPr>
          </a:p>
        </p:txBody>
      </p:sp>
      <p:grpSp>
        <p:nvGrpSpPr>
          <p:cNvPr id="2" name="Group 35"/>
          <p:cNvGrpSpPr/>
          <p:nvPr/>
        </p:nvGrpSpPr>
        <p:grpSpPr>
          <a:xfrm>
            <a:off x="4113106" y="2747262"/>
            <a:ext cx="4640072" cy="3093382"/>
            <a:chOff x="3888062" y="2634994"/>
            <a:chExt cx="4640072" cy="3093382"/>
          </a:xfrm>
        </p:grpSpPr>
        <p:graphicFrame>
          <p:nvGraphicFramePr>
            <p:cNvPr id="28" name="Chart 27"/>
            <p:cNvGraphicFramePr/>
            <p:nvPr>
              <p:extLst/>
            </p:nvPr>
          </p:nvGraphicFramePr>
          <p:xfrm>
            <a:off x="3888062" y="2634994"/>
            <a:ext cx="4640072" cy="30933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0" name="Rectangle 29"/>
            <p:cNvSpPr/>
            <p:nvPr/>
          </p:nvSpPr>
          <p:spPr>
            <a:xfrm>
              <a:off x="6180973" y="3412744"/>
              <a:ext cx="143500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4800" kern="0" dirty="0" smtClean="0">
                  <a:solidFill>
                    <a:srgbClr val="FFFFFF"/>
                  </a:solidFill>
                  <a:latin typeface="Oswald DemiBold"/>
                  <a:cs typeface="Oswald DemiBold"/>
                </a:rPr>
                <a:t>24%</a:t>
              </a:r>
              <a:endParaRPr lang="en-GB" sz="4800" dirty="0">
                <a:solidFill>
                  <a:srgbClr val="FFFFFF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 rot="16200000">
              <a:off x="5505837" y="3534714"/>
              <a:ext cx="10951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ja-JP" sz="1800" b="0" kern="0" dirty="0" smtClean="0">
                  <a:solidFill>
                    <a:srgbClr val="FFFFFF">
                      <a:lumMod val="95000"/>
                    </a:srgbClr>
                  </a:solidFill>
                  <a:latin typeface="Oswald DemiBold"/>
                  <a:cs typeface="Oswald DemiBold"/>
                </a:rPr>
                <a:t>2014 GSP</a:t>
              </a:r>
              <a:endParaRPr lang="en-GB" sz="1800" dirty="0">
                <a:solidFill>
                  <a:srgbClr val="FFFFFF">
                    <a:lumMod val="95000"/>
                  </a:srgbClr>
                </a:solidFill>
              </a:endParaRPr>
            </a:p>
          </p:txBody>
        </p:sp>
      </p:grpSp>
      <p:sp>
        <p:nvSpPr>
          <p:cNvPr id="45" name="Rectangle 44"/>
          <p:cNvSpPr/>
          <p:nvPr/>
        </p:nvSpPr>
        <p:spPr>
          <a:xfrm>
            <a:off x="1930401" y="2475397"/>
            <a:ext cx="61446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FFFFFF"/>
                </a:solidFill>
                <a:latin typeface="Oswald Light"/>
              </a:rPr>
              <a:t>Proportion of students with GSP project businesses post-graduation:</a:t>
            </a:r>
            <a:endParaRPr lang="en-GB" sz="2000" dirty="0">
              <a:solidFill>
                <a:srgbClr val="FFFFFF"/>
              </a:solidFill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0" y="0"/>
            <a:ext cx="9906000" cy="2353056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401568" y="5803337"/>
            <a:ext cx="595971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…AND NOW, MORE STUDENTS ARE LAUNCHING THEIR PROJECTS AFTER THE GSP.</a:t>
            </a:r>
            <a:endParaRPr lang="en-US" sz="2800" b="0" dirty="0">
              <a:solidFill>
                <a:srgbClr val="292929">
                  <a:lumMod val="75000"/>
                  <a:lumOff val="25000"/>
                </a:srgbClr>
              </a:solidFill>
              <a:latin typeface="Oswald Light"/>
              <a:cs typeface="Oswald Ligh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886827" y="177182"/>
            <a:ext cx="4764210" cy="2026434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 smtClean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 Secondly, the overall number of students who chose to launch their projects after the GSP has increased by one third in the past year.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 </a:t>
            </a:r>
            <a:r>
              <a:rPr lang="en-GB" sz="1400" b="0" dirty="0" smtClean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As a key metric of this study, and (as I understand) a top priority for the University, this is a huge win.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 </a:t>
            </a:r>
            <a:r>
              <a:rPr lang="en-GB" sz="1400" b="0" dirty="0" smtClean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The question, then, is what is driving this improvement?  And how can SU continue to improve?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400" b="0" dirty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 </a:t>
            </a:r>
            <a:r>
              <a:rPr lang="en-GB" sz="1400" b="0" dirty="0" smtClean="0">
                <a:solidFill>
                  <a:srgbClr val="292929">
                    <a:lumMod val="10000"/>
                    <a:lumOff val="90000"/>
                  </a:srgbClr>
                </a:solidFill>
                <a:latin typeface="Garamond"/>
                <a:cs typeface="Garamond"/>
              </a:rPr>
              <a:t>We’ll examine these questions in detail over the next several slides.</a:t>
            </a:r>
            <a:endParaRPr lang="en-GB" sz="1400" b="0" dirty="0">
              <a:solidFill>
                <a:srgbClr val="292929">
                  <a:lumMod val="10000"/>
                  <a:lumOff val="90000"/>
                </a:srgbClr>
              </a:solidFill>
              <a:latin typeface="Garamond"/>
              <a:cs typeface="Garamond"/>
            </a:endParaRPr>
          </a:p>
        </p:txBody>
      </p:sp>
      <p:sp>
        <p:nvSpPr>
          <p:cNvPr id="53" name="Slide Number Placeholder 31"/>
          <p:cNvSpPr>
            <a:spLocks noGrp="1"/>
          </p:cNvSpPr>
          <p:nvPr>
            <p:ph type="sldNum" sz="quarter" idx="4"/>
          </p:nvPr>
        </p:nvSpPr>
        <p:spPr>
          <a:xfrm>
            <a:off x="7369175" y="6356350"/>
            <a:ext cx="2311400" cy="365125"/>
          </a:xfrm>
        </p:spPr>
        <p:txBody>
          <a:bodyPr/>
          <a:lstStyle/>
          <a:p>
            <a:r>
              <a:rPr lang="en-US" dirty="0" smtClean="0">
                <a:solidFill>
                  <a:srgbClr val="292929">
                    <a:lumMod val="90000"/>
                    <a:lumOff val="10000"/>
                  </a:srgbClr>
                </a:solidFill>
              </a:rPr>
              <a:t>6</a:t>
            </a:r>
            <a:endParaRPr lang="en-US" dirty="0">
              <a:solidFill>
                <a:srgbClr val="292929">
                  <a:lumMod val="90000"/>
                  <a:lumOff val="10000"/>
                </a:srgbClr>
              </a:solidFill>
            </a:endParaRPr>
          </a:p>
        </p:txBody>
      </p:sp>
      <p:sp>
        <p:nvSpPr>
          <p:cNvPr id="54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>
                    <a:lumMod val="40000"/>
                    <a:lumOff val="60000"/>
                  </a:srgbClr>
                </a:solidFill>
                <a:latin typeface="Adobe Garamond Pro"/>
                <a:ea typeface="+mj-ea"/>
                <a:cs typeface="Adobe Garamond Pro"/>
              </a:rPr>
              <a:t>GREAT PROGRESS</a:t>
            </a:r>
            <a:endParaRPr lang="en-US" altLang="ja-JP" sz="1800" b="0" kern="0" spc="300" dirty="0">
              <a:solidFill>
                <a:srgbClr val="255B89">
                  <a:lumMod val="40000"/>
                  <a:lumOff val="60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55" name="Rectangle 1"/>
          <p:cNvSpPr txBox="1">
            <a:spLocks noChangeArrowheads="1"/>
          </p:cNvSpPr>
          <p:nvPr/>
        </p:nvSpPr>
        <p:spPr>
          <a:xfrm>
            <a:off x="329515" y="4127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2013 vs 2014 GSP</a:t>
            </a:r>
            <a:endParaRPr lang="en-US" altLang="ja-JP" sz="40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86399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 bwMode="auto">
          <a:xfrm>
            <a:off x="6204857" y="1"/>
            <a:ext cx="3701143" cy="685799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91942" y="2939143"/>
            <a:ext cx="3450771" cy="3896179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GB" sz="1800" b="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Garamond"/>
                <a:cs typeface="Garamond"/>
              </a:rPr>
              <a:t>A unique investing skill-set</a:t>
            </a:r>
          </a:p>
          <a:p>
            <a:pPr marL="93663" indent="-93663"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In my experience investing in Fintech, I’ve learned that the sector needs both a unique skill-set and approach</a:t>
            </a:r>
          </a:p>
          <a:p>
            <a:pPr marL="93663" indent="-93663"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Fintech is unique to other growth sectors in several ways:</a:t>
            </a:r>
          </a:p>
          <a:p>
            <a:pPr marL="533400" lvl="1" indent="-228600">
              <a:lnSpc>
                <a:spcPct val="11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GB" sz="1100" b="0" u="sng" dirty="0" smtClean="0">
                <a:solidFill>
                  <a:srgbClr val="FFFFFF"/>
                </a:solidFill>
                <a:latin typeface="Garamond"/>
                <a:cs typeface="Garamond"/>
              </a:rPr>
              <a:t>Regulation</a:t>
            </a: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 </a:t>
            </a:r>
            <a:r>
              <a:rPr lang="en-GB" sz="1100" b="0" dirty="0">
                <a:solidFill>
                  <a:srgbClr val="FFFFFF"/>
                </a:solidFill>
                <a:latin typeface="Garamond"/>
                <a:cs typeface="Garamond"/>
              </a:rPr>
              <a:t>– </a:t>
            </a: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Understanding regulatory environment (and more importantly, how regulation may change) is highly important for managing downside risk</a:t>
            </a:r>
          </a:p>
          <a:p>
            <a:pPr marL="533400" lvl="1" indent="-228600">
              <a:lnSpc>
                <a:spcPct val="11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GB" sz="1100" b="0" u="sng" dirty="0" smtClean="0">
                <a:solidFill>
                  <a:srgbClr val="FFFFFF"/>
                </a:solidFill>
                <a:latin typeface="Garamond"/>
                <a:cs typeface="Garamond"/>
              </a:rPr>
              <a:t>Incumbents</a:t>
            </a: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 – Companies within the sector are often displacing large, entrenched incumbents.  Focus and speed are key</a:t>
            </a:r>
          </a:p>
          <a:p>
            <a:pPr marL="533400" lvl="1" indent="-228600">
              <a:lnSpc>
                <a:spcPct val="11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GB" sz="1100" b="0" u="sng" dirty="0" smtClean="0">
                <a:solidFill>
                  <a:srgbClr val="FFFFFF"/>
                </a:solidFill>
                <a:latin typeface="Garamond"/>
                <a:cs typeface="Garamond"/>
              </a:rPr>
              <a:t>Differentiation</a:t>
            </a: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 – Capital is a commodity.  A clear, sustainable competitive advantage is especially important here.  And the advantage must be structural to the business model, rather than dependent on team or a short-term relationship</a:t>
            </a:r>
          </a:p>
          <a:p>
            <a:pPr marL="93663" indent="-93663">
              <a:lnSpc>
                <a:spcPct val="110000"/>
              </a:lnSpc>
              <a:spcAft>
                <a:spcPts val="600"/>
              </a:spcAft>
              <a:buFont typeface="Arial" pitchFamily="34" charset="0"/>
              <a:buChar char="•"/>
            </a:pPr>
            <a:r>
              <a:rPr lang="en-GB" sz="1100" b="0" dirty="0" smtClean="0">
                <a:solidFill>
                  <a:srgbClr val="FFFFFF"/>
                </a:solidFill>
                <a:latin typeface="Garamond"/>
                <a:cs typeface="Garamond"/>
              </a:rPr>
              <a:t>The following pages present three sector opportunities which satisfy these requirements</a:t>
            </a:r>
            <a:endParaRPr lang="en-GB" sz="1100" b="0" dirty="0">
              <a:solidFill>
                <a:srgbClr val="FFFFFF"/>
              </a:solidFill>
              <a:latin typeface="Garamond"/>
              <a:cs typeface="Garamond"/>
            </a:endParaRPr>
          </a:p>
        </p:txBody>
      </p:sp>
      <p:sp>
        <p:nvSpPr>
          <p:cNvPr id="11" name="Rectangle 1"/>
          <p:cNvSpPr txBox="1">
            <a:spLocks noChangeArrowheads="1"/>
          </p:cNvSpPr>
          <p:nvPr/>
        </p:nvSpPr>
        <p:spPr>
          <a:xfrm>
            <a:off x="329515" y="450850"/>
            <a:ext cx="6887714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5F6062"/>
                </a:solidFill>
                <a:latin typeface="Oswald DemiBold"/>
                <a:ea typeface="+mj-ea"/>
                <a:cs typeface="Oswald DemiBold"/>
              </a:rPr>
              <a:t>A DIVERSE SECTOR</a:t>
            </a:r>
            <a:endParaRPr lang="en-US" altLang="ja-JP" sz="4000" b="0" kern="0" dirty="0">
              <a:solidFill>
                <a:srgbClr val="5F6062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791658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Garamond"/>
                <a:ea typeface="+mj-ea"/>
                <a:cs typeface="Garamond"/>
              </a:rPr>
              <a:t>FINTECH AND FINANCIAL SERVICES</a:t>
            </a:r>
            <a:endParaRPr lang="en-US" altLang="ja-JP" sz="1800" b="0" kern="0" spc="300" dirty="0">
              <a:solidFill>
                <a:srgbClr val="255B89">
                  <a:lumMod val="60000"/>
                  <a:lumOff val="40000"/>
                </a:srgbClr>
              </a:solidFill>
              <a:latin typeface="Garamond"/>
              <a:ea typeface="+mj-ea"/>
              <a:cs typeface="Garamond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93" b="89773" l="9904" r="89936">
                        <a14:foregroundMark x1="25240" y1="32102" x2="25240" y2="32102"/>
                        <a14:foregroundMark x1="36741" y1="29830" x2="36741" y2="29830"/>
                        <a14:foregroundMark x1="46965" y1="3693" x2="46965" y2="3693"/>
                        <a14:backgroundMark x1="37220" y1="42045" x2="37220" y2="420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465" t="-16396" r="-4574" b="-11952"/>
          <a:stretch/>
        </p:blipFill>
        <p:spPr>
          <a:xfrm>
            <a:off x="1846471" y="4507956"/>
            <a:ext cx="877300" cy="59727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7487105" y="6497864"/>
            <a:ext cx="2311400" cy="365125"/>
          </a:xfrm>
        </p:spPr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24</a:t>
            </a:fld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4403" y="1375684"/>
            <a:ext cx="5767316" cy="518795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540486" y="6536809"/>
            <a:ext cx="1524776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" b="0" dirty="0" smtClean="0">
                <a:solidFill>
                  <a:srgbClr val="5F6062"/>
                </a:solidFill>
                <a:latin typeface="Trebuchet MS" pitchFamily="34" charset="0"/>
              </a:rPr>
              <a:t>source: </a:t>
            </a:r>
            <a:r>
              <a:rPr lang="en-GB" sz="600" b="0" dirty="0" smtClean="0">
                <a:solidFill>
                  <a:srgbClr val="5F6062"/>
                </a:solidFill>
                <a:latin typeface="Trebuchet MS" pitchFamily="34" charset="0"/>
              </a:rPr>
              <a:t>Silicon Valley Bank, CB Insights</a:t>
            </a:r>
            <a:endParaRPr lang="en-US" sz="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099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wallpaperfo.com/download/view?resolution=2560x1600&amp;file=MTI4MHg5NjAvMjAxMjA0MjgvY29kZSBjb21wdXRlciBwdXJwbGUgMTI4MHg5NjAgbm90IGFsbCBjb2RlIGlzIG1hdHJpeCBjb2RlIDEyODB4OTYwIHdhbGxwYXBlcl93d3cud2FsbHBhcGVyZm8uY29tXzcyLmpwZw==&amp;name=Y29kZV9jb21wdXRlcl9wdXJwbGVfMTI4MHg5NjBfbm90X2FsbF9jb2RlX2lzX21hdHJpeF9jb2RlXzEyODB4OTYwX3dhbGxwYXBlcg==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014"/>
          <a:stretch/>
        </p:blipFill>
        <p:spPr bwMode="auto">
          <a:xfrm>
            <a:off x="190500" y="160734"/>
            <a:ext cx="9582150" cy="6582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 bwMode="auto">
          <a:xfrm>
            <a:off x="0" y="0"/>
            <a:ext cx="3876841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5" name="Rectangle 1"/>
          <p:cNvSpPr txBox="1">
            <a:spLocks noChangeArrowheads="1"/>
          </p:cNvSpPr>
          <p:nvPr/>
        </p:nvSpPr>
        <p:spPr>
          <a:xfrm>
            <a:off x="329515" y="73120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/>
                </a:solidFill>
                <a:latin typeface="Garamond"/>
                <a:ea typeface="+mj-ea"/>
                <a:cs typeface="Garamond"/>
              </a:rPr>
              <a:t>TECHNICAL STUDENTS </a:t>
            </a:r>
            <a:endParaRPr lang="en-US" altLang="ja-JP" sz="1800" b="0" kern="0" spc="300" dirty="0">
              <a:solidFill>
                <a:srgbClr val="255B89"/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16" name="Rectangle 1"/>
          <p:cNvSpPr txBox="1">
            <a:spLocks noChangeArrowheads="1"/>
          </p:cNvSpPr>
          <p:nvPr/>
        </p:nvSpPr>
        <p:spPr>
          <a:xfrm>
            <a:off x="329515" y="4508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5E5F61"/>
                </a:solidFill>
                <a:latin typeface="Oswald DemiBold"/>
                <a:ea typeface="+mj-ea"/>
                <a:cs typeface="Oswald DemiBold"/>
              </a:rPr>
              <a:t>INSIGHT #1</a:t>
            </a:r>
            <a:endParaRPr lang="en-US" altLang="ja-JP" sz="4000" b="0" kern="0" dirty="0">
              <a:solidFill>
                <a:srgbClr val="5E5F61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396099" y="6356350"/>
            <a:ext cx="2346325" cy="365125"/>
          </a:xfrm>
        </p:spPr>
        <p:txBody>
          <a:bodyPr/>
          <a:lstStyle/>
          <a:p>
            <a:fld id="{BA8136C9-B6BE-8C4D-AAF9-F03C3B9A71BA}" type="slidenum">
              <a:rPr lang="en-US" smtClean="0">
                <a:solidFill>
                  <a:srgbClr val="FFFFFF"/>
                </a:solidFill>
              </a:rPr>
              <a:pPr/>
              <a:t>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2608" y="3793473"/>
            <a:ext cx="3523488" cy="2902657"/>
          </a:xfrm>
          <a:prstGeom prst="rect">
            <a:avLst/>
          </a:prstGeom>
          <a:noFill/>
        </p:spPr>
        <p:txBody>
          <a:bodyPr wrap="square" lIns="0" rIns="0" numCol="1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GB" b="0" dirty="0" smtClean="0">
                <a:solidFill>
                  <a:srgbClr val="255B89"/>
                </a:solidFill>
                <a:latin typeface="Garamond"/>
                <a:cs typeface="Garamond"/>
              </a:rPr>
              <a:t>The GSP Needs Techies!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GB" sz="1300" b="0" dirty="0" smtClean="0">
                <a:solidFill>
                  <a:srgbClr val="5F6062"/>
                </a:solidFill>
                <a:latin typeface="Garamond"/>
                <a:cs typeface="Garamond"/>
              </a:rPr>
              <a:t>Out of every factor I examined, the </a:t>
            </a:r>
            <a:r>
              <a:rPr lang="en-GB" sz="1300" dirty="0" smtClean="0">
                <a:solidFill>
                  <a:srgbClr val="5F6062"/>
                </a:solidFill>
                <a:latin typeface="Garamond"/>
                <a:cs typeface="Garamond"/>
              </a:rPr>
              <a:t>single-most important factor </a:t>
            </a:r>
            <a:r>
              <a:rPr lang="en-GB" sz="1300" b="0" dirty="0" smtClean="0">
                <a:solidFill>
                  <a:srgbClr val="5F6062"/>
                </a:solidFill>
                <a:latin typeface="Garamond"/>
                <a:cs typeface="Garamond"/>
              </a:rPr>
              <a:t>for post-GSP success is presence of technical team members.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GB" sz="1300" b="0" dirty="0" smtClean="0">
                <a:solidFill>
                  <a:srgbClr val="5F6062"/>
                </a:solidFill>
                <a:latin typeface="Garamond"/>
                <a:cs typeface="Garamond"/>
              </a:rPr>
              <a:t> Each team with a technical team member in 2013 or 2014 was 44% more likely to continue their project post-GSP (versus non-technical teams).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GB" sz="13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300" b="0" dirty="0" smtClean="0">
                <a:solidFill>
                  <a:srgbClr val="5F6062"/>
                </a:solidFill>
                <a:latin typeface="Garamond"/>
                <a:cs typeface="Garamond"/>
              </a:rPr>
              <a:t>Multiple technical team members on a team did not add additional success.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GB" sz="13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GB" sz="1300" b="0" dirty="0" smtClean="0">
                <a:solidFill>
                  <a:srgbClr val="5F6062"/>
                </a:solidFill>
                <a:latin typeface="Garamond"/>
                <a:cs typeface="Garamond"/>
              </a:rPr>
              <a:t>Back calculation shows the ideal ratio of technical members in the class should be between 25% and 30%.</a:t>
            </a:r>
            <a:endParaRPr lang="en-GB" sz="1100" b="0" dirty="0" smtClean="0">
              <a:solidFill>
                <a:srgbClr val="5F6062"/>
              </a:solidFill>
              <a:latin typeface="Garamond"/>
              <a:cs typeface="Garamond"/>
            </a:endParaRPr>
          </a:p>
          <a:p>
            <a:pPr>
              <a:spcAft>
                <a:spcPts val="600"/>
              </a:spcAft>
              <a:buFont typeface="Arial" pitchFamily="34" charset="0"/>
              <a:buChar char="•"/>
            </a:pPr>
            <a:endParaRPr lang="en-US" sz="1100" b="0" dirty="0" smtClean="0">
              <a:solidFill>
                <a:srgbClr val="5F6062"/>
              </a:solidFill>
              <a:latin typeface="Garamond"/>
              <a:cs typeface="Garamond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3790616" y="1107308"/>
            <a:ext cx="5493084" cy="2601092"/>
          </a:xfrm>
          <a:prstGeom prst="rect">
            <a:avLst/>
          </a:prstGeom>
          <a:solidFill>
            <a:schemeClr val="accent1">
              <a:alpha val="81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graphicFrame>
        <p:nvGraphicFramePr>
          <p:cNvPr id="13" name="Chart 12"/>
          <p:cNvGraphicFramePr/>
          <p:nvPr>
            <p:extLst/>
          </p:nvPr>
        </p:nvGraphicFramePr>
        <p:xfrm>
          <a:off x="3439644" y="1231900"/>
          <a:ext cx="3393081" cy="22620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Rectangle 24"/>
          <p:cNvSpPr/>
          <p:nvPr/>
        </p:nvSpPr>
        <p:spPr>
          <a:xfrm>
            <a:off x="6667500" y="1308523"/>
            <a:ext cx="2400299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2400" b="0" i="1" dirty="0" smtClean="0">
                <a:solidFill>
                  <a:srgbClr val="FFFFFF"/>
                </a:solidFill>
                <a:latin typeface="Oswald Light"/>
                <a:cs typeface="Oswald Light"/>
              </a:rPr>
              <a:t>82% OF ALL TEAMS THAT LAUNCHED THEIR PROJECT POST-GSP HAD A TECHNICAL        TEAM-MATE.</a:t>
            </a:r>
            <a:endParaRPr lang="en-US" sz="2400" b="0" i="1" dirty="0">
              <a:solidFill>
                <a:srgbClr val="FFFFFF"/>
              </a:solidFill>
              <a:latin typeface="Oswald Light"/>
              <a:cs typeface="Oswald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914180" y="5317843"/>
            <a:ext cx="504258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0" dirty="0" smtClean="0">
                <a:solidFill>
                  <a:srgbClr val="FFFFFF">
                    <a:lumMod val="95000"/>
                  </a:srgbClr>
                </a:solidFill>
                <a:latin typeface="Oswald Light"/>
                <a:cs typeface="Oswald Light"/>
              </a:rPr>
              <a:t>TEAMS WITH AT LEAST ONE TECHNICAL MEMBER WERE </a:t>
            </a:r>
            <a:r>
              <a:rPr lang="en-US" sz="2800" b="0" dirty="0" smtClean="0">
                <a:solidFill>
                  <a:srgbClr val="FCEBCD">
                    <a:lumMod val="50000"/>
                  </a:srgbClr>
                </a:solidFill>
                <a:latin typeface="Oswald Light"/>
                <a:cs typeface="Oswald Light"/>
              </a:rPr>
              <a:t>44% MORE LIKELY </a:t>
            </a:r>
            <a:r>
              <a:rPr lang="en-US" sz="2800" b="0" dirty="0" smtClean="0">
                <a:solidFill>
                  <a:srgbClr val="FFFFFF">
                    <a:lumMod val="95000"/>
                  </a:srgbClr>
                </a:solidFill>
                <a:latin typeface="Oswald Light"/>
                <a:cs typeface="Oswald Light"/>
              </a:rPr>
              <a:t>TO LAUNCH THEIR PRODUCT.</a:t>
            </a:r>
            <a:endParaRPr lang="en-US" sz="2800" b="0" dirty="0">
              <a:solidFill>
                <a:srgbClr val="FFFFFF">
                  <a:lumMod val="95000"/>
                </a:srgbClr>
              </a:solidFill>
              <a:latin typeface="Oswald Light"/>
              <a:cs typeface="Oswald Light"/>
            </a:endParaRPr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6591300" y="1473200"/>
            <a:ext cx="0" cy="191770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Rectangle 26"/>
          <p:cNvSpPr/>
          <p:nvPr/>
        </p:nvSpPr>
        <p:spPr>
          <a:xfrm rot="19985413">
            <a:off x="5232218" y="2124681"/>
            <a:ext cx="9124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800" b="0" kern="0" dirty="0" smtClean="0">
                <a:solidFill>
                  <a:srgbClr val="FFFFFF"/>
                </a:solidFill>
                <a:latin typeface="Oswald DemiBold"/>
                <a:cs typeface="Oswald DemiBold"/>
              </a:rPr>
              <a:t>82%</a:t>
            </a:r>
            <a:endParaRPr lang="en-GB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2448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33"/>
          <a:stretch/>
        </p:blipFill>
        <p:spPr>
          <a:xfrm>
            <a:off x="-1333499" y="-209550"/>
            <a:ext cx="6502908" cy="641865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3836876" y="0"/>
            <a:ext cx="6069124" cy="6858000"/>
          </a:xfrm>
          <a:prstGeom prst="rect">
            <a:avLst/>
          </a:prstGeom>
          <a:solidFill>
            <a:srgbClr val="FFFFFF">
              <a:alpha val="89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FFFFFF"/>
              </a:solidFill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4342325" y="3832757"/>
          <a:ext cx="5092188" cy="2194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9857"/>
                <a:gridCol w="1524000"/>
                <a:gridCol w="1768331"/>
              </a:tblGrid>
              <a:tr h="130598"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(ALL 2013 VALUES)</a:t>
                      </a:r>
                      <a:endParaRPr lang="en-GB" sz="900" b="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VODAFONE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GMBH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VODAFONE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GROUP PLC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Domicile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Germany</a:t>
                      </a:r>
                      <a:endParaRPr lang="en-GB" sz="900" baseline="300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UK</a:t>
                      </a:r>
                      <a:endParaRPr lang="en-GB" sz="900" baseline="300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Headquarters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Dusseldorf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Newbury,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Berkshire</a:t>
                      </a:r>
                      <a:endParaRPr lang="en-GB" sz="900" dirty="0" smtClean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Employees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&gt;11,000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&gt;91,000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Customers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32 million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404 million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Turnover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€9.5 billion</a:t>
                      </a: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€44.4 billion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EBITDA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€3.4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billion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€13.3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billion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EBITDA Margin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35%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30%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598">
                <a:tc>
                  <a:txBody>
                    <a:bodyPr/>
                    <a:lstStyle/>
                    <a:p>
                      <a:r>
                        <a:rPr lang="en-GB" sz="900" i="1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Ownership</a:t>
                      </a:r>
                      <a:endParaRPr lang="en-GB" sz="900" i="1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100% subsidiary</a:t>
                      </a:r>
                      <a:r>
                        <a:rPr lang="en-GB" sz="900" baseline="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 of Vodafone Group PLC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 smtClean="0">
                          <a:solidFill>
                            <a:srgbClr val="FFFFFF"/>
                          </a:solidFill>
                          <a:latin typeface="Garamond"/>
                          <a:cs typeface="Garamond"/>
                        </a:rPr>
                        <a:t>FTSE 100 listed, $180bn market cap (Oct-2013)</a:t>
                      </a:r>
                      <a:endParaRPr lang="en-GB" sz="900" dirty="0">
                        <a:solidFill>
                          <a:srgbClr val="FFFFFF"/>
                        </a:solidFill>
                        <a:latin typeface="Garamond"/>
                        <a:cs typeface="Garamond"/>
                      </a:endParaRPr>
                    </a:p>
                  </a:txBody>
                  <a:tcPr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34" name="Rectangle 33"/>
          <p:cNvSpPr/>
          <p:nvPr/>
        </p:nvSpPr>
        <p:spPr>
          <a:xfrm>
            <a:off x="4301540" y="3371790"/>
            <a:ext cx="12280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GB" sz="1800" b="0" dirty="0" smtClean="0">
                <a:solidFill>
                  <a:srgbClr val="FFFFFF"/>
                </a:solidFill>
                <a:latin typeface="Garamond"/>
                <a:cs typeface="Garamond"/>
              </a:rPr>
              <a:t>At a glance:</a:t>
            </a: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>
          <a:xfrm>
            <a:off x="4301540" y="4508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3E3E3E"/>
                </a:solidFill>
                <a:latin typeface="Oswald DemiBold"/>
                <a:ea typeface="+mj-ea"/>
                <a:cs typeface="Oswald DemiBold"/>
              </a:rPr>
              <a:t>SINGULARITY GSP</a:t>
            </a:r>
            <a:endParaRPr lang="en-US" altLang="ja-JP" sz="4000" b="0" kern="0" dirty="0">
              <a:solidFill>
                <a:srgbClr val="3E3E3E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>
          <a:xfrm>
            <a:off x="4301539" y="791658"/>
            <a:ext cx="5113927" cy="1210990"/>
          </a:xfrm>
          <a:prstGeom prst="rect">
            <a:avLst/>
          </a:prstGeom>
        </p:spPr>
        <p:txBody>
          <a:bodyPr vert="horz" lIns="0" tIns="45720" rIns="91440" bIns="45720" rtlCol="0" anchor="t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1800" b="0" kern="0" spc="300" dirty="0" smtClean="0">
                <a:solidFill>
                  <a:srgbClr val="255B89"/>
                </a:solidFill>
                <a:latin typeface="Garamond"/>
                <a:ea typeface="+mj-ea"/>
                <a:cs typeface="Garamond"/>
              </a:rPr>
              <a:t>AND POST-GSP SUCCESS</a:t>
            </a:r>
            <a:endParaRPr lang="en-US" altLang="ja-JP" sz="1800" b="0" kern="0" spc="300" dirty="0">
              <a:solidFill>
                <a:srgbClr val="255B89"/>
              </a:solidFill>
              <a:latin typeface="Garamond"/>
              <a:ea typeface="+mj-ea"/>
              <a:cs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A8136C9-B6BE-8C4D-AAF9-F03C3B9A71BA}" type="slidenum">
              <a:rPr lang="en-US" smtClean="0">
                <a:solidFill>
                  <a:srgbClr val="292929">
                    <a:tint val="75000"/>
                  </a:srgbClr>
                </a:solidFill>
              </a:rPr>
              <a:pPr/>
              <a:t>26</a:t>
            </a:fld>
            <a:endParaRPr lang="en-US" dirty="0">
              <a:solidFill>
                <a:srgbClr val="292929">
                  <a:tint val="75000"/>
                </a:srgb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038600" y="3025377"/>
            <a:ext cx="5533938" cy="2902657"/>
          </a:xfrm>
          <a:prstGeom prst="rect">
            <a:avLst/>
          </a:prstGeom>
          <a:noFill/>
        </p:spPr>
        <p:txBody>
          <a:bodyPr wrap="square" lIns="0" rIns="0" numCol="1" rtlCol="0">
            <a:noAutofit/>
          </a:bodyPr>
          <a:lstStyle/>
          <a:p>
            <a:pPr>
              <a:spcAft>
                <a:spcPts val="600"/>
              </a:spcAft>
            </a:pPr>
            <a:r>
              <a:rPr lang="en-GB" b="0" dirty="0" smtClean="0">
                <a:solidFill>
                  <a:srgbClr val="255B89"/>
                </a:solidFill>
                <a:latin typeface="Garamond"/>
                <a:cs typeface="Garamond"/>
              </a:rPr>
              <a:t>A High-Potential Organization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Singularity University is a leading institution at the forefront of innovation, with some of the highest potential for creating lasting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change.</a:t>
            </a:r>
            <a:endParaRPr lang="en-US" sz="1400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So why, then, don’t more Singularity University class projects become real-world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businesses?</a:t>
            </a: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endParaRPr lang="en-US" sz="1400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>
              <a:spcAft>
                <a:spcPts val="600"/>
              </a:spcAft>
            </a:pPr>
            <a:r>
              <a:rPr lang="en-GB" b="0" dirty="0" smtClean="0">
                <a:solidFill>
                  <a:srgbClr val="255B89"/>
                </a:solidFill>
                <a:latin typeface="Garamond"/>
                <a:cs typeface="Garamond"/>
              </a:rPr>
              <a:t>High-Potential Projects</a:t>
            </a:r>
            <a:endParaRPr lang="en-US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I’ve set out to understand the reasons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why this is, by performing </a:t>
            </a: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a deep-dive data analysis on previous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classes.</a:t>
            </a:r>
            <a:endParaRPr lang="en-US" sz="1400" b="0" dirty="0">
              <a:solidFill>
                <a:srgbClr val="5F6062"/>
              </a:solidFill>
              <a:latin typeface="Garamond"/>
              <a:cs typeface="Garamond"/>
            </a:endParaRPr>
          </a:p>
          <a:p>
            <a:pPr marL="93663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 In this document,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I’ll:</a:t>
            </a:r>
          </a:p>
          <a:p>
            <a:pPr marL="550863" lvl="1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 share these key </a:t>
            </a:r>
            <a:r>
              <a:rPr lang="en-US" sz="1400" dirty="0" smtClean="0">
                <a:solidFill>
                  <a:srgbClr val="5F6062"/>
                </a:solidFill>
                <a:latin typeface="Garamond"/>
                <a:cs typeface="Garamond"/>
              </a:rPr>
              <a:t>insights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, and</a:t>
            </a:r>
          </a:p>
          <a:p>
            <a:pPr marL="550863" lvl="1" indent="-93663">
              <a:spcAft>
                <a:spcPts val="600"/>
              </a:spcAft>
              <a:buFont typeface="Arial" pitchFamily="34" charset="0"/>
              <a:buChar char="•"/>
            </a:pP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highlight </a:t>
            </a: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what </a:t>
            </a:r>
            <a:r>
              <a:rPr lang="en-US" sz="1400" dirty="0">
                <a:solidFill>
                  <a:srgbClr val="5F6062"/>
                </a:solidFill>
                <a:latin typeface="Garamond"/>
                <a:cs typeface="Garamond"/>
              </a:rPr>
              <a:t>actions</a:t>
            </a:r>
            <a:r>
              <a:rPr lang="en-US" sz="1400" b="0" dirty="0">
                <a:solidFill>
                  <a:srgbClr val="5F6062"/>
                </a:solidFill>
                <a:latin typeface="Garamond"/>
                <a:cs typeface="Garamond"/>
              </a:rPr>
              <a:t> could be taken </a:t>
            </a:r>
            <a:r>
              <a:rPr lang="en-US" sz="1400" b="0" dirty="0" smtClean="0">
                <a:solidFill>
                  <a:srgbClr val="5F6062"/>
                </a:solidFill>
                <a:latin typeface="Garamond"/>
                <a:cs typeface="Garamond"/>
              </a:rPr>
              <a:t>to help more SU GSP projects become global businesses.</a:t>
            </a:r>
            <a:endParaRPr lang="en-US" sz="1400" b="0" dirty="0">
              <a:solidFill>
                <a:srgbClr val="5F6062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4194987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5648325" y="2466416"/>
            <a:ext cx="412770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Light"/>
                <a:cs typeface="Oswald Light"/>
              </a:rPr>
              <a:t>HOWEVER, THERE ARE OVER 14m OBSERVATIONS THAT CANNOT BE CURRENTLY MATCHED</a:t>
            </a:r>
            <a:endParaRPr lang="en-US" sz="3200" b="0" dirty="0">
              <a:solidFill>
                <a:srgbClr val="292929">
                  <a:lumMod val="75000"/>
                  <a:lumOff val="25000"/>
                </a:srgbClr>
              </a:solidFill>
              <a:latin typeface="Oswald Light"/>
              <a:cs typeface="Oswald Light"/>
            </a:endParaRPr>
          </a:p>
        </p:txBody>
      </p:sp>
      <p:sp>
        <p:nvSpPr>
          <p:cNvPr id="53" name="Slide Number Placeholder 31"/>
          <p:cNvSpPr>
            <a:spLocks noGrp="1"/>
          </p:cNvSpPr>
          <p:nvPr>
            <p:ph type="sldNum" sz="quarter" idx="4"/>
          </p:nvPr>
        </p:nvSpPr>
        <p:spPr>
          <a:xfrm>
            <a:off x="7464631" y="6436734"/>
            <a:ext cx="2311400" cy="365125"/>
          </a:xfrm>
        </p:spPr>
        <p:txBody>
          <a:bodyPr/>
          <a:lstStyle/>
          <a:p>
            <a:r>
              <a:rPr lang="en-US" dirty="0" smtClean="0">
                <a:solidFill>
                  <a:srgbClr val="292929">
                    <a:lumMod val="90000"/>
                    <a:lumOff val="10000"/>
                  </a:srgbClr>
                </a:solidFill>
              </a:rPr>
              <a:t>6</a:t>
            </a:r>
            <a:endParaRPr lang="en-US" dirty="0">
              <a:solidFill>
                <a:srgbClr val="292929">
                  <a:lumMod val="90000"/>
                  <a:lumOff val="10000"/>
                </a:srgb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15" y="2338172"/>
            <a:ext cx="4871135" cy="376141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0" y="0"/>
            <a:ext cx="9906000" cy="1619249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10" name="Rectangle 1"/>
          <p:cNvSpPr txBox="1">
            <a:spLocks noChangeArrowheads="1"/>
          </p:cNvSpPr>
          <p:nvPr/>
        </p:nvSpPr>
        <p:spPr>
          <a:xfrm>
            <a:off x="329515" y="702826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40000"/>
                    <a:lumOff val="60000"/>
                  </a:srgbClr>
                </a:solidFill>
                <a:latin typeface="Adobe Garamond Pro"/>
                <a:ea typeface="+mj-ea"/>
                <a:cs typeface="Adobe Garamond Pro"/>
              </a:rPr>
              <a:t>CONNECTING PARTIAL ASTEROID TRACKLETS</a:t>
            </a:r>
            <a:endParaRPr lang="en-US" altLang="ja-JP" sz="2000" b="0" kern="0" spc="300" dirty="0">
              <a:solidFill>
                <a:srgbClr val="255B89">
                  <a:lumMod val="40000"/>
                  <a:lumOff val="60000"/>
                </a:srgbClr>
              </a:solidFill>
              <a:latin typeface="Adobe Garamond Pro"/>
              <a:ea typeface="+mj-ea"/>
              <a:cs typeface="Adobe Garamond Pro"/>
            </a:endParaRPr>
          </a:p>
        </p:txBody>
      </p:sp>
      <p:sp>
        <p:nvSpPr>
          <p:cNvPr id="11" name="Rectangle 1"/>
          <p:cNvSpPr txBox="1">
            <a:spLocks noChangeArrowheads="1"/>
          </p:cNvSpPr>
          <p:nvPr/>
        </p:nvSpPr>
        <p:spPr>
          <a:xfrm>
            <a:off x="329515" y="412750"/>
            <a:ext cx="867883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MILLIONS OF MISSING ASTEROIDS!</a:t>
            </a:r>
            <a:endParaRPr lang="en-US" altLang="ja-JP" sz="44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863993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4190163" cy="6868048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>
          <a:xfrm>
            <a:off x="278715" y="897162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Adobe Garamond Pro"/>
                <a:ea typeface="+mj-ea"/>
                <a:cs typeface="Adobe Garamond Pro"/>
              </a:rPr>
              <a:t>!!!</a:t>
            </a:r>
          </a:p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Adobe Garamond Pro"/>
                <a:ea typeface="+mj-ea"/>
                <a:cs typeface="Adobe Garamond Pro"/>
              </a:rPr>
              <a:t>!!!</a:t>
            </a: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>
          <a:xfrm>
            <a:off x="278715" y="4508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A HARD PROBLEM…</a:t>
            </a:r>
            <a:endParaRPr lang="en-US" altLang="ja-JP" sz="44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81260" y="1284960"/>
            <a:ext cx="4535740" cy="4785640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We are observing the asteroids from the earth, so the orbits can appear highl</a:t>
            </a:r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y non-linear.</a:t>
            </a:r>
          </a:p>
          <a:p>
            <a:endParaRPr lang="en-US" sz="1000" b="0" dirty="0">
              <a:solidFill>
                <a:srgbClr val="5F6062"/>
              </a:solidFill>
              <a:latin typeface="+mn-lt"/>
            </a:endParaRPr>
          </a:p>
          <a:p>
            <a:r>
              <a:rPr lang="en-US" sz="1000" b="0" dirty="0" smtClean="0">
                <a:solidFill>
                  <a:srgbClr val="5F6062"/>
                </a:solidFill>
                <a:latin typeface="+mn-lt"/>
              </a:rPr>
              <a:t>We cannot just brute force search the space because orbit fitting is very expensive, and there are 14m observations in the ITF.</a:t>
            </a:r>
          </a:p>
          <a:p>
            <a:endParaRPr lang="en-US" sz="1000" b="0" dirty="0">
              <a:solidFill>
                <a:srgbClr val="5F606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0"/>
            <a:ext cx="4190163" cy="6868048"/>
          </a:xfrm>
          <a:prstGeom prst="rect">
            <a:avLst/>
          </a:prstGeom>
          <a:solidFill>
            <a:srgbClr val="3E3E3E"/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36000" tIns="36000" rIns="36000" bIns="36000" numCol="1" rtlCol="0" anchor="ctr" anchorCtr="0" compatLnSpc="1">
            <a:prstTxWarp prst="textNoShape">
              <a:avLst/>
            </a:prstTxWarp>
          </a:bodyPr>
          <a:lstStyle/>
          <a:p>
            <a:endParaRPr lang="en-US" dirty="0" smtClean="0">
              <a:solidFill>
                <a:srgbClr val="7898B3"/>
              </a:solidFill>
            </a:endParaRP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>
          <a:xfrm>
            <a:off x="278715" y="897162"/>
            <a:ext cx="9085952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Adobe Garamond Pro"/>
                <a:ea typeface="+mj-ea"/>
                <a:cs typeface="Adobe Garamond Pro"/>
              </a:rPr>
              <a:t>!!!</a:t>
            </a:r>
          </a:p>
          <a:p>
            <a:pPr defTabSz="728663" eaLnBrk="0" hangingPunct="0">
              <a:lnSpc>
                <a:spcPct val="95000"/>
              </a:lnSpc>
              <a:defRPr/>
            </a:pPr>
            <a:r>
              <a:rPr lang="en-GB" altLang="ja-JP" sz="2000" b="0" kern="0" spc="300" dirty="0" smtClean="0">
                <a:solidFill>
                  <a:srgbClr val="255B89">
                    <a:lumMod val="60000"/>
                    <a:lumOff val="40000"/>
                  </a:srgbClr>
                </a:solidFill>
                <a:latin typeface="Adobe Garamond Pro"/>
                <a:ea typeface="+mj-ea"/>
                <a:cs typeface="Adobe Garamond Pro"/>
              </a:rPr>
              <a:t>!!!</a:t>
            </a: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>
          <a:xfrm>
            <a:off x="278715" y="450850"/>
            <a:ext cx="420254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400" b="0" kern="0" dirty="0" smtClean="0">
                <a:solidFill>
                  <a:srgbClr val="FFFFFF"/>
                </a:solidFill>
                <a:latin typeface="Oswald DemiBold"/>
                <a:ea typeface="+mj-ea"/>
                <a:cs typeface="Oswald DemiBold"/>
              </a:rPr>
              <a:t>…A SOLUTION!</a:t>
            </a:r>
            <a:endParaRPr lang="en-US" altLang="ja-JP" sz="4400" b="0" kern="0" dirty="0">
              <a:solidFill>
                <a:srgbClr val="FFFFFF"/>
              </a:solidFill>
              <a:latin typeface="Oswald DemiBold"/>
              <a:ea typeface="+mj-ea"/>
              <a:cs typeface="Oswald DemiBol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52211" y="1171074"/>
            <a:ext cx="4443663" cy="4828673"/>
          </a:xfrm>
          <a:prstGeom prst="rect">
            <a:avLst/>
          </a:prstGeom>
          <a:noFill/>
        </p:spPr>
        <p:txBody>
          <a:bodyPr wrap="square" lIns="0" rIns="0" rtlCol="0">
            <a:noAutofit/>
          </a:bodyPr>
          <a:lstStyle/>
          <a:p>
            <a:r>
              <a:rPr lang="en-US" sz="1000" b="0" dirty="0">
                <a:solidFill>
                  <a:srgbClr val="5F6062"/>
                </a:solidFill>
              </a:rPr>
              <a:t>Current solution: Pan-STARRS Moving Object Processing System (MOPS).  This approach is very computational expensive. It requires a cluster computer and months of time to find matches.</a:t>
            </a:r>
          </a:p>
          <a:p>
            <a:endParaRPr lang="en-US" sz="1000" b="0" dirty="0" smtClean="0">
              <a:solidFill>
                <a:srgbClr val="5F606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ry\Dropbox\GIT\182proj\Presentation\lens_zdot-7.5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 descr="C:\Users\ry\Dropbox\GIT\182proj\Presentation\lens_zdot-5.0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7" descr="C:\Users\ry\Dropbox\GIT\182proj\Presentation\lens_zdot-2.5e-03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C:\Users\ry\Dropbox\GIT\182proj\Presentation\lens_zdot+0.0e00.png"/>
          <p:cNvPicPr>
            <a:picLocks noChangeAspect="1" noChangeArrowheads="1"/>
          </p:cNvPicPr>
          <p:nvPr/>
        </p:nvPicPr>
        <p:blipFill>
          <a:blip r:embed="rId2" cstate="print"/>
          <a:srcRect b="7141"/>
          <a:stretch>
            <a:fillRect/>
          </a:stretch>
        </p:blipFill>
        <p:spPr bwMode="auto">
          <a:xfrm>
            <a:off x="942976" y="238125"/>
            <a:ext cx="8020050" cy="6619875"/>
          </a:xfrm>
          <a:prstGeom prst="rect">
            <a:avLst/>
          </a:prstGeom>
          <a:noFill/>
        </p:spPr>
      </p:pic>
      <p:sp>
        <p:nvSpPr>
          <p:cNvPr id="12" name="Rectangle 1"/>
          <p:cNvSpPr txBox="1">
            <a:spLocks noChangeArrowheads="1"/>
          </p:cNvSpPr>
          <p:nvPr/>
        </p:nvSpPr>
        <p:spPr>
          <a:xfrm>
            <a:off x="329515" y="412750"/>
            <a:ext cx="7176185" cy="387798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pPr defTabSz="728663" eaLnBrk="0" hangingPunct="0">
              <a:lnSpc>
                <a:spcPct val="70000"/>
              </a:lnSpc>
              <a:defRPr/>
            </a:pPr>
            <a:r>
              <a:rPr lang="en-US" altLang="ja-JP" sz="4000" b="0" kern="0" dirty="0" smtClean="0">
                <a:solidFill>
                  <a:srgbClr val="292929">
                    <a:lumMod val="75000"/>
                    <a:lumOff val="25000"/>
                  </a:srgbClr>
                </a:solidFill>
                <a:latin typeface="Oswald DemiBold"/>
                <a:ea typeface="+mj-ea"/>
                <a:cs typeface="Oswald DemiBold"/>
              </a:rPr>
              <a:t>THE VIEW FROM THE SUN</a:t>
            </a:r>
            <a:endParaRPr lang="en-US" altLang="ja-JP" sz="4000" b="0" kern="0" dirty="0">
              <a:solidFill>
                <a:srgbClr val="292929">
                  <a:lumMod val="75000"/>
                  <a:lumOff val="25000"/>
                </a:srgbClr>
              </a:solidFill>
              <a:latin typeface="Oswald DemiBold"/>
              <a:ea typeface="+mj-ea"/>
              <a:cs typeface="Oswald DemiBold"/>
            </a:endParaRPr>
          </a:p>
        </p:txBody>
      </p:sp>
    </p:spTree>
    <p:extLst>
      <p:ext uri="{BB962C8B-B14F-4D97-AF65-F5344CB8AC3E}">
        <p14:creationId xmlns:p14="http://schemas.microsoft.com/office/powerpoint/2010/main" val="197253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GC master">
  <a:themeElements>
    <a:clrScheme name="Custom 4">
      <a:dk1>
        <a:srgbClr val="292929"/>
      </a:dk1>
      <a:lt1>
        <a:srgbClr val="FFFFFF"/>
      </a:lt1>
      <a:dk2>
        <a:srgbClr val="7898B3"/>
      </a:dk2>
      <a:lt2>
        <a:srgbClr val="C8C1BC"/>
      </a:lt2>
      <a:accent1>
        <a:srgbClr val="255B89"/>
      </a:accent1>
      <a:accent2>
        <a:srgbClr val="628986"/>
      </a:accent2>
      <a:accent3>
        <a:srgbClr val="5E7064"/>
      </a:accent3>
      <a:accent4>
        <a:srgbClr val="FCEBCD"/>
      </a:accent4>
      <a:accent5>
        <a:srgbClr val="D19057"/>
      </a:accent5>
      <a:accent6>
        <a:srgbClr val="1F3F89"/>
      </a:accent6>
      <a:hlink>
        <a:srgbClr val="FFFFFF"/>
      </a:hlink>
      <a:folHlink>
        <a:srgbClr val="6CCBED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36000" tIns="36000" rIns="36000" bIns="360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36000" tIns="36000" rIns="36000" bIns="3600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Calibri" pitchFamily="34" charset="0"/>
          </a:defRPr>
        </a:defPPr>
      </a:lstStyle>
    </a:lnDef>
    <a:txDef>
      <a:spPr>
        <a:noFill/>
      </a:spPr>
      <a:bodyPr wrap="none" lIns="0" rIns="0" rtlCol="0">
        <a:noAutofit/>
      </a:bodyPr>
      <a:lstStyle>
        <a:defPPr>
          <a:defRPr sz="1000" b="0" dirty="0" smtClean="0">
            <a:solidFill>
              <a:srgbClr val="5F6062"/>
            </a:solidFill>
            <a:latin typeface="+mn-lt"/>
          </a:defRPr>
        </a:defPPr>
      </a:lstStyle>
    </a:txDef>
  </a:objectDefaults>
  <a:extraClrSchemeLst>
    <a:extraClrScheme>
      <a:clrScheme name="FlysheetAndBody 1">
        <a:dk1>
          <a:srgbClr val="000000"/>
        </a:dk1>
        <a:lt1>
          <a:srgbClr val="FFFFFF"/>
        </a:lt1>
        <a:dk2>
          <a:srgbClr val="7898B3"/>
        </a:dk2>
        <a:lt2>
          <a:srgbClr val="C8C1BC"/>
        </a:lt2>
        <a:accent1>
          <a:srgbClr val="255B89"/>
        </a:accent1>
        <a:accent2>
          <a:srgbClr val="91867E"/>
        </a:accent2>
        <a:accent3>
          <a:srgbClr val="FFFFFF"/>
        </a:accent3>
        <a:accent4>
          <a:srgbClr val="000000"/>
        </a:accent4>
        <a:accent5>
          <a:srgbClr val="ACB5C4"/>
        </a:accent5>
        <a:accent6>
          <a:srgbClr val="837972"/>
        </a:accent6>
        <a:hlink>
          <a:srgbClr val="9D0E2D"/>
        </a:hlink>
        <a:folHlink>
          <a:srgbClr val="6CCBE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lysheetAndBody 2">
        <a:dk1>
          <a:srgbClr val="C8C1BC"/>
        </a:dk1>
        <a:lt1>
          <a:srgbClr val="FFFFFF"/>
        </a:lt1>
        <a:dk2>
          <a:srgbClr val="003560"/>
        </a:dk2>
        <a:lt2>
          <a:srgbClr val="7898B3"/>
        </a:lt2>
        <a:accent1>
          <a:srgbClr val="255B89"/>
        </a:accent1>
        <a:accent2>
          <a:srgbClr val="91867E"/>
        </a:accent2>
        <a:accent3>
          <a:srgbClr val="AAAEB6"/>
        </a:accent3>
        <a:accent4>
          <a:srgbClr val="DADADA"/>
        </a:accent4>
        <a:accent5>
          <a:srgbClr val="ACB5C4"/>
        </a:accent5>
        <a:accent6>
          <a:srgbClr val="837972"/>
        </a:accent6>
        <a:hlink>
          <a:srgbClr val="9D0E2D"/>
        </a:hlink>
        <a:folHlink>
          <a:srgbClr val="6CCBED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AGC Modified">
    <a:dk1>
      <a:srgbClr val="292929"/>
    </a:dk1>
    <a:lt1>
      <a:srgbClr val="FFFFFF"/>
    </a:lt1>
    <a:dk2>
      <a:srgbClr val="7898B3"/>
    </a:dk2>
    <a:lt2>
      <a:srgbClr val="C8C1BC"/>
    </a:lt2>
    <a:accent1>
      <a:srgbClr val="255B89"/>
    </a:accent1>
    <a:accent2>
      <a:srgbClr val="628986"/>
    </a:accent2>
    <a:accent3>
      <a:srgbClr val="5E7064"/>
    </a:accent3>
    <a:accent4>
      <a:srgbClr val="FCEBCD"/>
    </a:accent4>
    <a:accent5>
      <a:srgbClr val="D19057"/>
    </a:accent5>
    <a:accent6>
      <a:srgbClr val="1F3F89"/>
    </a:accent6>
    <a:hlink>
      <a:srgbClr val="9D0E2D"/>
    </a:hlink>
    <a:folHlink>
      <a:srgbClr val="6CCBED"/>
    </a:folHlink>
  </a:clrScheme>
  <a:fontScheme name="Angles">
    <a:majorFont>
      <a:latin typeface="Franklin Gothic Medium"/>
      <a:ea typeface=""/>
      <a:cs typeface=""/>
      <a:font script="Jpan" typeface="HG創英角ｺﾞｼｯｸUB"/>
      <a:font script="Hang" typeface="돋움"/>
      <a:font script="Hans" typeface="微软雅黑"/>
      <a:font script="Hant" typeface="微軟正黑體"/>
      <a:font script="Arab" typeface="Tahoma"/>
      <a:font script="Hebr" typeface="Aharoni"/>
      <a:font script="Thai" typeface="Lily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Franklin Gothic Book"/>
      <a:ea typeface=""/>
      <a:cs typeface=""/>
      <a:font script="Jpan" typeface="ＭＳ Ｐゴシック"/>
      <a:font script="Hang" typeface="맑은 고딕"/>
      <a:font script="Hans" typeface="华文隶书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AGC Modified">
    <a:dk1>
      <a:srgbClr val="292929"/>
    </a:dk1>
    <a:lt1>
      <a:srgbClr val="FFFFFF"/>
    </a:lt1>
    <a:dk2>
      <a:srgbClr val="7898B3"/>
    </a:dk2>
    <a:lt2>
      <a:srgbClr val="C8C1BC"/>
    </a:lt2>
    <a:accent1>
      <a:srgbClr val="255B89"/>
    </a:accent1>
    <a:accent2>
      <a:srgbClr val="628986"/>
    </a:accent2>
    <a:accent3>
      <a:srgbClr val="5E7064"/>
    </a:accent3>
    <a:accent4>
      <a:srgbClr val="FCEBCD"/>
    </a:accent4>
    <a:accent5>
      <a:srgbClr val="D19057"/>
    </a:accent5>
    <a:accent6>
      <a:srgbClr val="1F3F89"/>
    </a:accent6>
    <a:hlink>
      <a:srgbClr val="9D0E2D"/>
    </a:hlink>
    <a:folHlink>
      <a:srgbClr val="6CCBED"/>
    </a:folHlink>
  </a:clrScheme>
  <a:fontScheme name="Angles">
    <a:majorFont>
      <a:latin typeface="Franklin Gothic Medium"/>
      <a:ea typeface=""/>
      <a:cs typeface=""/>
      <a:font script="Jpan" typeface="HG創英角ｺﾞｼｯｸUB"/>
      <a:font script="Hang" typeface="돋움"/>
      <a:font script="Hans" typeface="微软雅黑"/>
      <a:font script="Hant" typeface="微軟正黑體"/>
      <a:font script="Arab" typeface="Tahoma"/>
      <a:font script="Hebr" typeface="Aharoni"/>
      <a:font script="Thai" typeface="Lily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Franklin Gothic Book"/>
      <a:ea typeface=""/>
      <a:cs typeface=""/>
      <a:font script="Jpan" typeface="ＭＳ Ｐゴシック"/>
      <a:font script="Hang" typeface="맑은 고딕"/>
      <a:font script="Hans" typeface="华文隶书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109458</TotalTime>
  <Words>1050</Words>
  <Application>Microsoft Macintosh PowerPoint</Application>
  <PresentationFormat>A4 Paper (210x297 mm)</PresentationFormat>
  <Paragraphs>166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46" baseType="lpstr">
      <vt:lpstr>Adobe Garamond Pro</vt:lpstr>
      <vt:lpstr>Calibri</vt:lpstr>
      <vt:lpstr>Calibri Light</vt:lpstr>
      <vt:lpstr>Credit Suisse Type Roman</vt:lpstr>
      <vt:lpstr>Franklin Gothic Book</vt:lpstr>
      <vt:lpstr>Franklin Gothic Medium</vt:lpstr>
      <vt:lpstr>Garamond</vt:lpstr>
      <vt:lpstr>HG創英角ｺﾞｼｯｸUB</vt:lpstr>
      <vt:lpstr>MS PGothic</vt:lpstr>
      <vt:lpstr>ＭＳ Ｐゴシック</vt:lpstr>
      <vt:lpstr>Oswald DemiBold</vt:lpstr>
      <vt:lpstr>Oswald Light</vt:lpstr>
      <vt:lpstr>Oswald Regular</vt:lpstr>
      <vt:lpstr>Trebuchet MS</vt:lpstr>
      <vt:lpstr>Wingdings</vt:lpstr>
      <vt:lpstr>Wingdings 2</vt:lpstr>
      <vt:lpstr>Arial</vt:lpstr>
      <vt:lpstr>AGC master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Equity Partners Overview</dc:title>
  <dc:creator>Gupta, Sachin</dc:creator>
  <dc:description>None</dc:description>
  <cp:lastModifiedBy>Blankley, Paul</cp:lastModifiedBy>
  <cp:revision>7254</cp:revision>
  <cp:lastPrinted>2013-10-24T18:36:14Z</cp:lastPrinted>
  <dcterms:created xsi:type="dcterms:W3CDTF">2012-04-12T16:01:00Z</dcterms:created>
  <dcterms:modified xsi:type="dcterms:W3CDTF">2017-11-29T23:30:28Z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1401021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D5.0.6</vt:lpwstr>
  </property>
</Properties>
</file>